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word/numbering.xml" ContentType="application/vnd.openxmlformats-officedocument.wordprocessingml.numbering+xml"/>
  <Override PartName="/word/styles.xml" ContentType="application/vnd.openxmlformats-officedocument.wordprocessingml.style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word/document.xml"/></Relationships>
</file>

<file path=word/document.xml><?xml version="1.0" encoding="utf-8"?>
<w:document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p14">
  <w:body>
    <w:p w:rsidR="00C8305D" w:rsidRPr="0084746E" w:rsidRDefault="00C8305D" w:rsidP="00C8305D">
      <w:pPr>
        <w:pStyle w:val="Nagwek4"/>
        <w:spacing w:line="360" w:lineRule="auto"/>
        <w:rPr>
          <w:rFonts w:ascii="Verdana" w:hAnsi="Verdana" w:cs="Tahoma"/>
          <w:sz w:val="18"/>
          <w:szCs w:val="18"/>
        </w:rPr>
      </w:pPr>
      <w:r w:rsidRPr="0084746E">
        <w:rPr>
          <w:rFonts w:ascii="Verdana" w:hAnsi="Verdana" w:cs="Tahoma"/>
          <w:sz w:val="18"/>
          <w:szCs w:val="18"/>
        </w:rPr>
        <w:t xml:space="preserve">Załącznik nr 1– Wzór Formularza Oferty </w:t>
      </w:r>
    </w:p>
    <w:p w:rsidR="00C8305D" w:rsidRPr="0084746E" w:rsidRDefault="00C8305D" w:rsidP="00C8305D">
      <w:pPr>
        <w:spacing w:line="360" w:lineRule="auto"/>
        <w:rPr>
          <w:rFonts w:ascii="Verdana" w:hAnsi="Verdana" w:cs="Tahoma"/>
          <w:b/>
          <w:sz w:val="18"/>
          <w:szCs w:val="18"/>
        </w:rPr>
      </w:pPr>
    </w:p>
    <w:p w:rsidR="00C8305D" w:rsidRPr="0084746E" w:rsidRDefault="00C8305D" w:rsidP="00C8305D">
      <w:pPr>
        <w:keepNext/>
        <w:spacing w:line="360" w:lineRule="auto"/>
        <w:jc w:val="center"/>
        <w:outlineLvl w:val="4"/>
        <w:rPr>
          <w:rFonts w:ascii="Verdana" w:hAnsi="Verdana" w:cs="Tahoma"/>
          <w:b/>
          <w:bCs/>
          <w:sz w:val="18"/>
          <w:szCs w:val="18"/>
        </w:rPr>
      </w:pPr>
      <w:r w:rsidRPr="0084746E">
        <w:rPr>
          <w:rFonts w:ascii="Verdana" w:hAnsi="Verdana" w:cs="Tahoma"/>
          <w:b/>
          <w:bCs/>
          <w:sz w:val="18"/>
          <w:szCs w:val="18"/>
        </w:rPr>
        <w:t>FORMULARZ OFERTY DLA PRZETARGU NIEOGRANICZONEGO</w:t>
      </w:r>
    </w:p>
    <w:p w:rsidR="00C8305D" w:rsidRPr="0084746E" w:rsidRDefault="00C8305D" w:rsidP="00C8305D"/>
    <w:p w:rsidR="00C8305D" w:rsidRPr="00204FAF" w:rsidRDefault="00C8305D" w:rsidP="00C8305D">
      <w:pPr>
        <w:autoSpaceDE w:val="0"/>
        <w:autoSpaceDN w:val="0"/>
        <w:adjustRightInd w:val="0"/>
        <w:spacing w:line="360" w:lineRule="auto"/>
        <w:rPr>
          <w:rFonts w:ascii="Verdana" w:hAnsi="Verdana" w:cs="Verdana"/>
          <w:b/>
          <w:sz w:val="18"/>
          <w:szCs w:val="18"/>
        </w:rPr>
      </w:pPr>
      <w:r w:rsidRPr="0084746E">
        <w:rPr>
          <w:rFonts w:ascii="Verdana" w:hAnsi="Verdana" w:cs="Arial"/>
          <w:sz w:val="18"/>
          <w:szCs w:val="18"/>
        </w:rPr>
        <w:t xml:space="preserve">na: </w:t>
      </w:r>
      <w:r w:rsidRPr="0084746E">
        <w:rPr>
          <w:rFonts w:ascii="Verdana" w:hAnsi="Verdana" w:cs="Arial"/>
          <w:sz w:val="18"/>
          <w:szCs w:val="18"/>
        </w:rPr>
        <w:tab/>
      </w:r>
      <w:r w:rsidRPr="00204FAF">
        <w:rPr>
          <w:rFonts w:ascii="Verdana" w:hAnsi="Verdana" w:cs="Verdana"/>
          <w:b/>
          <w:sz w:val="18"/>
          <w:szCs w:val="18"/>
        </w:rPr>
        <w:t>„</w:t>
      </w:r>
      <w:r>
        <w:rPr>
          <w:rFonts w:ascii="Verdana" w:hAnsi="Verdana" w:cs="Verdana"/>
          <w:b/>
          <w:sz w:val="18"/>
          <w:szCs w:val="18"/>
        </w:rPr>
        <w:t xml:space="preserve">Przebudowa odcinka magistrali wodociągowej DN300 mm Komorów-Wioska, gmina Syców </w:t>
      </w:r>
      <w:r w:rsidRPr="00204FAF">
        <w:rPr>
          <w:rFonts w:ascii="Verdana" w:hAnsi="Verdana" w:cs="Verdana"/>
          <w:b/>
          <w:sz w:val="18"/>
          <w:szCs w:val="18"/>
        </w:rPr>
        <w:t>”</w:t>
      </w:r>
    </w:p>
    <w:p w:rsidR="00C8305D" w:rsidRPr="0084746E" w:rsidRDefault="00C8305D" w:rsidP="00C8305D">
      <w:pPr>
        <w:spacing w:line="360" w:lineRule="auto"/>
        <w:ind w:left="426" w:hanging="426"/>
        <w:jc w:val="both"/>
        <w:rPr>
          <w:rFonts w:ascii="Verdana" w:hAnsi="Verdana" w:cs="Arial"/>
          <w:b/>
          <w:sz w:val="18"/>
          <w:szCs w:val="18"/>
        </w:rPr>
      </w:pPr>
    </w:p>
    <w:tbl>
      <w:tblPr>
        <w:tblW w:w="954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C8305D" w:rsidRPr="0084746E" w:rsidTr="00CD30B3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C8305D" w:rsidRPr="0084746E" w:rsidRDefault="00C8305D" w:rsidP="00CD30B3">
            <w:pPr>
              <w:keepNext/>
              <w:ind w:firstLine="290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84746E">
              <w:rPr>
                <w:rFonts w:ascii="Verdana" w:hAnsi="Verdana" w:cs="Arial"/>
                <w:bCs/>
                <w:sz w:val="18"/>
                <w:szCs w:val="18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C8305D" w:rsidRPr="0084746E" w:rsidRDefault="00C8305D" w:rsidP="00CD30B3">
            <w:pPr>
              <w:keepNext/>
              <w:jc w:val="right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84746E">
              <w:rPr>
                <w:rFonts w:ascii="Verdana" w:hAnsi="Verdana"/>
                <w:bCs/>
                <w:sz w:val="18"/>
                <w:szCs w:val="18"/>
              </w:rPr>
              <w:t>ZP</w:t>
            </w:r>
            <w:r>
              <w:rPr>
                <w:rFonts w:ascii="Verdana" w:hAnsi="Verdana"/>
                <w:bCs/>
                <w:sz w:val="18"/>
                <w:szCs w:val="18"/>
              </w:rPr>
              <w:t>/1</w:t>
            </w:r>
            <w:r w:rsidRPr="0084746E">
              <w:rPr>
                <w:rFonts w:ascii="Verdana" w:hAnsi="Verdana"/>
                <w:bCs/>
                <w:sz w:val="18"/>
                <w:szCs w:val="18"/>
              </w:rPr>
              <w:t>/</w:t>
            </w:r>
            <w:r>
              <w:rPr>
                <w:rFonts w:ascii="Verdana" w:hAnsi="Verdana"/>
                <w:bCs/>
                <w:sz w:val="18"/>
                <w:szCs w:val="18"/>
              </w:rPr>
              <w:t>WK</w:t>
            </w:r>
            <w:r w:rsidRPr="0084746E">
              <w:rPr>
                <w:rFonts w:ascii="Verdana" w:hAnsi="Verdana"/>
                <w:bCs/>
                <w:sz w:val="18"/>
                <w:szCs w:val="18"/>
              </w:rPr>
              <w:t>/</w:t>
            </w:r>
            <w:r w:rsidRPr="0084746E">
              <w:rPr>
                <w:rFonts w:ascii="Verdana" w:hAnsi="Verdana" w:cs="Arial"/>
                <w:bCs/>
                <w:sz w:val="18"/>
                <w:szCs w:val="18"/>
              </w:rPr>
              <w:t>201</w:t>
            </w:r>
            <w:r>
              <w:rPr>
                <w:rFonts w:ascii="Verdana" w:hAnsi="Verdana" w:cs="Arial"/>
                <w:bCs/>
                <w:sz w:val="18"/>
                <w:szCs w:val="18"/>
              </w:rPr>
              <w:t>7</w:t>
            </w:r>
          </w:p>
        </w:tc>
      </w:tr>
    </w:tbl>
    <w:p w:rsidR="00C8305D" w:rsidRPr="0084746E" w:rsidRDefault="00C8305D" w:rsidP="00C8305D">
      <w:pPr>
        <w:pStyle w:val="Tekstpodstawowy"/>
        <w:rPr>
          <w:rFonts w:ascii="Calibri" w:eastAsia="Arial Unicode MS" w:hAnsi="Calibri" w:cs="Tahoma"/>
          <w:b/>
          <w:bCs/>
          <w:sz w:val="18"/>
          <w:szCs w:val="18"/>
        </w:rPr>
      </w:pPr>
      <w:r>
        <w:rPr>
          <w:rFonts w:ascii="Calibri" w:eastAsia="Arial Unicode MS" w:hAnsi="Calibri" w:cs="Tahoma"/>
          <w:b/>
          <w:bCs/>
          <w:sz w:val="18"/>
          <w:szCs w:val="18"/>
        </w:rPr>
        <w:t>WYKONAWCA</w:t>
      </w:r>
    </w:p>
    <w:tbl>
      <w:tblPr>
        <w:tblW w:w="5000" w:type="pct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ook w:val="04A0" w:firstRow="1" w:lastRow="0" w:firstColumn="1" w:lastColumn="0" w:noHBand="0" w:noVBand="1"/>
      </w:tblPr>
      <w:tblGrid>
        <w:gridCol w:w="2682"/>
        <w:gridCol w:w="6380"/>
      </w:tblGrid>
      <w:tr w:rsidR="00C8305D" w:rsidRPr="0084746E" w:rsidTr="00CD30B3">
        <w:trPr>
          <w:trHeight w:val="586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Firma (nazwa) / Imię i nazwisko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NIP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REGON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5000" w:type="pct"/>
            <w:gridSpan w:val="2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  <w:t>Adres</w:t>
            </w: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ulica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nr domu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kod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miejscowość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powiat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województwo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5000" w:type="pct"/>
            <w:gridSpan w:val="2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  <w:t>Adres do korespondencji</w:t>
            </w: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ulica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nr domu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kod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miejscowość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powiat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województwo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proofErr w:type="spellStart"/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tel</w:t>
            </w:r>
            <w:proofErr w:type="spellEnd"/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fax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e-mail</w:t>
            </w:r>
          </w:p>
        </w:tc>
        <w:tc>
          <w:tcPr>
            <w:tcW w:w="3520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</w:tbl>
    <w:p w:rsidR="00C8305D" w:rsidRPr="0084746E" w:rsidRDefault="00C8305D" w:rsidP="00C8305D">
      <w:pPr>
        <w:rPr>
          <w:rFonts w:ascii="Calibri" w:eastAsia="Arial Unicode MS" w:hAnsi="Calibri" w:cs="Tahoma"/>
          <w:b/>
          <w:bCs/>
          <w:sz w:val="18"/>
          <w:szCs w:val="18"/>
        </w:rPr>
      </w:pPr>
      <w:r w:rsidRPr="0084746E">
        <w:rPr>
          <w:rFonts w:ascii="Calibri" w:eastAsia="Arial Unicode MS" w:hAnsi="Calibri" w:cs="Tahoma"/>
          <w:b/>
          <w:bCs/>
          <w:sz w:val="18"/>
          <w:szCs w:val="18"/>
        </w:rPr>
        <w:t>Osoba wyznaczona przez Wykonawcę do kontaktów z Zamawiającym</w:t>
      </w:r>
    </w:p>
    <w:tbl>
      <w:tblPr>
        <w:tblW w:w="5000" w:type="pct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ook w:val="04A0" w:firstRow="1" w:lastRow="0" w:firstColumn="1" w:lastColumn="0" w:noHBand="0" w:noVBand="1"/>
      </w:tblPr>
      <w:tblGrid>
        <w:gridCol w:w="2691"/>
        <w:gridCol w:w="6371"/>
      </w:tblGrid>
      <w:tr w:rsidR="00C8305D" w:rsidRPr="0084746E" w:rsidTr="00CD30B3">
        <w:trPr>
          <w:trHeight w:val="340"/>
        </w:trPr>
        <w:tc>
          <w:tcPr>
            <w:tcW w:w="1485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Imię i nazwisko</w:t>
            </w:r>
          </w:p>
        </w:tc>
        <w:tc>
          <w:tcPr>
            <w:tcW w:w="3515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5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proofErr w:type="spellStart"/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tel</w:t>
            </w:r>
            <w:proofErr w:type="spellEnd"/>
          </w:p>
        </w:tc>
        <w:tc>
          <w:tcPr>
            <w:tcW w:w="3515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5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fax</w:t>
            </w:r>
          </w:p>
        </w:tc>
        <w:tc>
          <w:tcPr>
            <w:tcW w:w="3515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340"/>
        </w:trPr>
        <w:tc>
          <w:tcPr>
            <w:tcW w:w="1485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Cs/>
                <w:sz w:val="18"/>
                <w:szCs w:val="18"/>
              </w:rPr>
              <w:t>e-mail</w:t>
            </w:r>
          </w:p>
        </w:tc>
        <w:tc>
          <w:tcPr>
            <w:tcW w:w="3515" w:type="pct"/>
            <w:vAlign w:val="center"/>
          </w:tcPr>
          <w:p w:rsidR="00C8305D" w:rsidRPr="0084746E" w:rsidRDefault="00C8305D" w:rsidP="00CD30B3">
            <w:pPr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</w:p>
        </w:tc>
      </w:tr>
    </w:tbl>
    <w:p w:rsidR="00C8305D" w:rsidRPr="0084746E" w:rsidRDefault="00C8305D" w:rsidP="00C8305D">
      <w:pPr>
        <w:rPr>
          <w:rFonts w:ascii="Calibri" w:eastAsia="Arial Unicode MS" w:hAnsi="Calibri" w:cs="Tahoma"/>
          <w:bCs/>
          <w:sz w:val="18"/>
          <w:szCs w:val="18"/>
        </w:rPr>
      </w:pPr>
      <w:r w:rsidRPr="0084746E">
        <w:rPr>
          <w:rFonts w:ascii="Calibri" w:eastAsia="Arial Unicode MS" w:hAnsi="Calibri" w:cs="Tahoma"/>
          <w:bCs/>
          <w:sz w:val="18"/>
          <w:szCs w:val="18"/>
        </w:rPr>
        <w:t>UWAGA: TABELĘ NALEŻY WYPEŁNIĆ DRUKOWANYMI LITERAMI</w:t>
      </w:r>
    </w:p>
    <w:p w:rsidR="00C8305D" w:rsidRPr="0084746E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240"/>
        <w:jc w:val="both"/>
        <w:rPr>
          <w:rFonts w:ascii="Calibri" w:hAnsi="Calibri" w:cs="Tahoma"/>
          <w:b/>
          <w:bCs/>
          <w:iCs/>
          <w:sz w:val="18"/>
          <w:szCs w:val="18"/>
        </w:rPr>
      </w:pPr>
      <w:r w:rsidRPr="0084746E">
        <w:rPr>
          <w:rFonts w:ascii="Calibri" w:hAnsi="Calibri" w:cs="Tahoma"/>
          <w:b/>
          <w:bCs/>
          <w:iCs/>
          <w:sz w:val="18"/>
          <w:szCs w:val="18"/>
        </w:rPr>
        <w:t>OFERUJEMY WYKONANIE ZAMÓWIENIA OBJĘTEGO PRZETARGIEM ZA CENĘ:</w:t>
      </w:r>
    </w:p>
    <w:p w:rsidR="00C8305D" w:rsidRPr="0084746E" w:rsidRDefault="00C8305D" w:rsidP="00C8305D">
      <w:pPr>
        <w:widowControl w:val="0"/>
        <w:tabs>
          <w:tab w:val="left" w:pos="284"/>
          <w:tab w:val="center" w:pos="851"/>
          <w:tab w:val="left" w:pos="1276"/>
        </w:tabs>
        <w:spacing w:before="120"/>
        <w:jc w:val="both"/>
        <w:rPr>
          <w:rFonts w:ascii="Calibri" w:hAnsi="Calibri" w:cs="Tahoma"/>
          <w:b/>
          <w:bCs/>
          <w:iCs/>
          <w:sz w:val="18"/>
          <w:szCs w:val="18"/>
        </w:rPr>
      </w:pPr>
      <w:r w:rsidRPr="0084746E">
        <w:rPr>
          <w:rFonts w:ascii="Calibri" w:hAnsi="Calibri" w:cs="Tahoma"/>
          <w:b/>
          <w:iCs/>
          <w:sz w:val="18"/>
          <w:szCs w:val="18"/>
        </w:rPr>
        <w:t>NETTO</w:t>
      </w:r>
      <w:r w:rsidRPr="0084746E">
        <w:rPr>
          <w:rFonts w:ascii="Calibri" w:hAnsi="Calibri" w:cs="Tahoma"/>
          <w:b/>
          <w:bCs/>
          <w:iCs/>
          <w:sz w:val="18"/>
          <w:szCs w:val="18"/>
        </w:rPr>
        <w:t>:</w:t>
      </w:r>
      <w:r w:rsidRPr="0084746E">
        <w:rPr>
          <w:rFonts w:ascii="Calibri" w:hAnsi="Calibri" w:cs="Tahoma"/>
          <w:b/>
          <w:bCs/>
          <w:iCs/>
          <w:sz w:val="18"/>
          <w:szCs w:val="18"/>
        </w:rPr>
        <w:tab/>
      </w:r>
      <w:r w:rsidRPr="0084746E">
        <w:rPr>
          <w:rFonts w:ascii="Calibri" w:hAnsi="Calibri" w:cs="Tahoma"/>
          <w:b/>
          <w:bCs/>
          <w:iCs/>
          <w:sz w:val="18"/>
          <w:szCs w:val="18"/>
        </w:rPr>
        <w:tab/>
        <w:t>.............................. ZŁ</w:t>
      </w:r>
    </w:p>
    <w:p w:rsidR="00C8305D" w:rsidRPr="0084746E" w:rsidRDefault="00C8305D" w:rsidP="00C8305D">
      <w:pPr>
        <w:widowControl w:val="0"/>
        <w:tabs>
          <w:tab w:val="left" w:pos="284"/>
          <w:tab w:val="center" w:pos="851"/>
          <w:tab w:val="left" w:pos="1276"/>
        </w:tabs>
        <w:spacing w:before="120"/>
        <w:jc w:val="both"/>
        <w:rPr>
          <w:rFonts w:ascii="Calibri" w:hAnsi="Calibri" w:cs="Tahoma"/>
          <w:b/>
          <w:bCs/>
          <w:iCs/>
          <w:sz w:val="18"/>
          <w:szCs w:val="18"/>
        </w:rPr>
      </w:pPr>
      <w:r w:rsidRPr="0084746E">
        <w:rPr>
          <w:rFonts w:ascii="Calibri" w:hAnsi="Calibri" w:cs="Tahoma"/>
          <w:b/>
          <w:bCs/>
          <w:iCs/>
          <w:sz w:val="18"/>
          <w:szCs w:val="18"/>
        </w:rPr>
        <w:t xml:space="preserve">PODATEK </w:t>
      </w:r>
      <w:r w:rsidRPr="0084746E">
        <w:rPr>
          <w:rFonts w:ascii="Calibri" w:hAnsi="Calibri" w:cs="Tahoma"/>
          <w:b/>
          <w:iCs/>
          <w:sz w:val="18"/>
          <w:szCs w:val="18"/>
        </w:rPr>
        <w:t>VAT:</w:t>
      </w:r>
      <w:r w:rsidRPr="0084746E">
        <w:rPr>
          <w:rFonts w:ascii="Calibri" w:hAnsi="Calibri" w:cs="Tahoma"/>
          <w:b/>
          <w:iCs/>
          <w:sz w:val="18"/>
          <w:szCs w:val="18"/>
        </w:rPr>
        <w:tab/>
      </w:r>
      <w:r w:rsidRPr="0084746E">
        <w:rPr>
          <w:rFonts w:ascii="Calibri" w:hAnsi="Calibri" w:cs="Tahoma"/>
          <w:b/>
          <w:bCs/>
          <w:iCs/>
          <w:sz w:val="18"/>
          <w:szCs w:val="18"/>
        </w:rPr>
        <w:t>.............................. ZŁ</w:t>
      </w:r>
    </w:p>
    <w:p w:rsidR="00C8305D" w:rsidRPr="0084746E" w:rsidRDefault="00C8305D" w:rsidP="00C8305D">
      <w:pPr>
        <w:widowControl w:val="0"/>
        <w:tabs>
          <w:tab w:val="left" w:pos="284"/>
          <w:tab w:val="center" w:pos="851"/>
          <w:tab w:val="left" w:pos="1276"/>
        </w:tabs>
        <w:spacing w:before="120"/>
        <w:jc w:val="both"/>
        <w:rPr>
          <w:rFonts w:ascii="Calibri" w:hAnsi="Calibri" w:cs="Tahoma"/>
          <w:b/>
          <w:bCs/>
          <w:iCs/>
          <w:sz w:val="18"/>
          <w:szCs w:val="18"/>
        </w:rPr>
      </w:pPr>
      <w:r w:rsidRPr="0084746E">
        <w:rPr>
          <w:rFonts w:ascii="Calibri" w:hAnsi="Calibri" w:cs="Tahoma"/>
          <w:b/>
          <w:iCs/>
          <w:sz w:val="18"/>
          <w:szCs w:val="18"/>
        </w:rPr>
        <w:t>BRUTTO</w:t>
      </w:r>
      <w:r w:rsidRPr="0084746E">
        <w:rPr>
          <w:rFonts w:ascii="Calibri" w:hAnsi="Calibri" w:cs="Tahoma"/>
          <w:b/>
          <w:bCs/>
          <w:iCs/>
          <w:sz w:val="18"/>
          <w:szCs w:val="18"/>
        </w:rPr>
        <w:t>:</w:t>
      </w:r>
      <w:r w:rsidRPr="0084746E">
        <w:rPr>
          <w:rFonts w:ascii="Calibri" w:hAnsi="Calibri" w:cs="Tahoma"/>
          <w:b/>
          <w:bCs/>
          <w:iCs/>
          <w:sz w:val="18"/>
          <w:szCs w:val="18"/>
        </w:rPr>
        <w:tab/>
      </w:r>
      <w:r w:rsidRPr="0084746E">
        <w:rPr>
          <w:rFonts w:ascii="Calibri" w:hAnsi="Calibri" w:cs="Tahoma"/>
          <w:b/>
          <w:bCs/>
          <w:iCs/>
          <w:sz w:val="18"/>
          <w:szCs w:val="18"/>
        </w:rPr>
        <w:tab/>
        <w:t>.............................. ZŁ</w:t>
      </w:r>
    </w:p>
    <w:p w:rsidR="00C8305D" w:rsidRPr="0084746E" w:rsidRDefault="00C8305D" w:rsidP="00C8305D">
      <w:pPr>
        <w:widowControl w:val="0"/>
        <w:tabs>
          <w:tab w:val="left" w:pos="284"/>
          <w:tab w:val="center" w:pos="851"/>
        </w:tabs>
        <w:spacing w:before="120"/>
        <w:jc w:val="both"/>
        <w:rPr>
          <w:rFonts w:ascii="Calibri" w:hAnsi="Calibri" w:cs="Tahoma"/>
          <w:bCs/>
          <w:i/>
          <w:iCs/>
          <w:sz w:val="18"/>
          <w:szCs w:val="18"/>
        </w:rPr>
      </w:pPr>
      <w:r w:rsidRPr="0084746E">
        <w:rPr>
          <w:rFonts w:ascii="Calibri" w:hAnsi="Calibri" w:cs="Tahoma"/>
          <w:bCs/>
          <w:i/>
          <w:iCs/>
          <w:sz w:val="18"/>
          <w:szCs w:val="18"/>
        </w:rPr>
        <w:t>(słownie brutto: ................................................................................................................................)</w:t>
      </w:r>
    </w:p>
    <w:p w:rsidR="00C8305D" w:rsidRPr="0084746E" w:rsidRDefault="00C8305D" w:rsidP="00C8305D">
      <w:pPr>
        <w:tabs>
          <w:tab w:val="center" w:pos="851"/>
        </w:tabs>
        <w:spacing w:before="120"/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Arial"/>
          <w:sz w:val="18"/>
          <w:szCs w:val="18"/>
        </w:rPr>
        <w:t>Powyższe wartości zawierają wszystkie koszty związane z realizacją zamówienia.</w:t>
      </w:r>
    </w:p>
    <w:p w:rsidR="00C8305D" w:rsidRPr="0084746E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sz w:val="18"/>
          <w:szCs w:val="18"/>
        </w:rPr>
      </w:pPr>
      <w:r>
        <w:rPr>
          <w:rFonts w:ascii="Calibri" w:eastAsia="Arial Unicode MS" w:hAnsi="Calibri" w:cs="Tahoma"/>
          <w:b/>
          <w:sz w:val="18"/>
          <w:szCs w:val="18"/>
        </w:rPr>
        <w:t>Oferowany termin wykonania przedmiotu zamówienia to dzień ………………………………….. Termin wykonania przedmiotu zamówienia, w stosunku do terminu wymaganego, skrócono o ………………………………….. dni.</w:t>
      </w:r>
    </w:p>
    <w:p w:rsidR="00C8305D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sz w:val="18"/>
          <w:szCs w:val="18"/>
        </w:rPr>
      </w:pPr>
      <w:r>
        <w:rPr>
          <w:rFonts w:ascii="Calibri" w:eastAsia="Arial Unicode MS" w:hAnsi="Calibri" w:cs="Tahoma"/>
          <w:sz w:val="18"/>
          <w:szCs w:val="18"/>
        </w:rPr>
        <w:lastRenderedPageBreak/>
        <w:t>Niniejsza oferta jest ważna 30 dni.</w:t>
      </w:r>
    </w:p>
    <w:p w:rsidR="00C8305D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sz w:val="18"/>
          <w:szCs w:val="18"/>
        </w:rPr>
      </w:pPr>
      <w:r w:rsidRPr="0084746E">
        <w:rPr>
          <w:rFonts w:ascii="Calibri" w:eastAsia="Arial Unicode MS" w:hAnsi="Calibri" w:cs="Tahoma"/>
          <w:sz w:val="18"/>
          <w:szCs w:val="18"/>
        </w:rPr>
        <w:t>Zapoznaliśmy się ze Specyfikacją Istotnych Warunków Zamówienia, istotnymi postanowieniami do umowy oraz wyjaśnieniami i zmianami SIWZ przekazanymi przez Zamawiającego i uznajemy się za związanych określonymi w nich postanowieniami i zasadami postępowania.</w:t>
      </w:r>
    </w:p>
    <w:p w:rsidR="00C8305D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sz w:val="18"/>
          <w:szCs w:val="18"/>
        </w:rPr>
      </w:pPr>
      <w:r>
        <w:rPr>
          <w:rFonts w:ascii="Calibri" w:eastAsia="Arial Unicode MS" w:hAnsi="Calibri" w:cs="Tahoma"/>
          <w:sz w:val="18"/>
          <w:szCs w:val="18"/>
        </w:rPr>
        <w:t>Informujemy, że zgodnie z przepisami ustawy z dnia 2 lipca 2004 r. o swobodzie działalności gospodarczej (Dz.U. z 2016 r., poz. 1829), jesteśmy:</w:t>
      </w:r>
    </w:p>
    <w:p w:rsidR="00C8305D" w:rsidRDefault="00C8305D" w:rsidP="00C8305D">
      <w:p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sz w:val="18"/>
          <w:szCs w:val="18"/>
        </w:rPr>
      </w:pPr>
      <w:r>
        <w:rPr>
          <w:rFonts w:ascii="Calibri" w:eastAsia="Arial Unicode MS" w:hAnsi="Calibri" w:cs="Tahoma"/>
          <w:sz w:val="18"/>
          <w:szCs w:val="18"/>
        </w:rPr>
        <w:t>- mikroprzedsiębiorstwem/małym przedsiębiorstwem/średnim przedsiębiorstwem*,</w:t>
      </w:r>
    </w:p>
    <w:p w:rsidR="00C8305D" w:rsidRPr="0084746E" w:rsidRDefault="00C8305D" w:rsidP="00C8305D">
      <w:p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sz w:val="18"/>
          <w:szCs w:val="18"/>
        </w:rPr>
      </w:pPr>
      <w:r>
        <w:rPr>
          <w:rFonts w:ascii="Calibri" w:eastAsia="Arial Unicode MS" w:hAnsi="Calibri" w:cs="Tahoma"/>
          <w:sz w:val="18"/>
          <w:szCs w:val="18"/>
        </w:rPr>
        <w:t>- dużym przedsiębiorstwem*</w:t>
      </w:r>
    </w:p>
    <w:p w:rsidR="00C8305D" w:rsidRPr="0084746E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sz w:val="18"/>
          <w:szCs w:val="18"/>
        </w:rPr>
      </w:pPr>
      <w:r w:rsidRPr="0084746E">
        <w:rPr>
          <w:rFonts w:ascii="Calibri" w:eastAsia="Arial Unicode MS" w:hAnsi="Calibri" w:cs="Tahoma"/>
          <w:b/>
          <w:sz w:val="18"/>
          <w:szCs w:val="18"/>
        </w:rPr>
        <w:t>INFORMUJEMY</w:t>
      </w:r>
      <w:r w:rsidRPr="0084746E">
        <w:rPr>
          <w:rFonts w:ascii="Calibri" w:eastAsia="Arial Unicode MS" w:hAnsi="Calibri" w:cs="Tahoma"/>
          <w:sz w:val="18"/>
          <w:szCs w:val="18"/>
        </w:rPr>
        <w:t>, że**:</w:t>
      </w:r>
    </w:p>
    <w:p w:rsidR="00C8305D" w:rsidRPr="0084746E" w:rsidRDefault="00C8305D" w:rsidP="00C8305D">
      <w:pPr>
        <w:numPr>
          <w:ilvl w:val="0"/>
          <w:numId w:val="2"/>
        </w:numPr>
        <w:tabs>
          <w:tab w:val="left" w:pos="284"/>
        </w:tabs>
        <w:suppressAutoHyphens/>
        <w:spacing w:before="120"/>
        <w:ind w:left="284" w:right="23" w:hanging="284"/>
        <w:jc w:val="both"/>
        <w:rPr>
          <w:rFonts w:ascii="Calibri" w:hAnsi="Calibri" w:cs="Tahoma"/>
          <w:sz w:val="18"/>
          <w:szCs w:val="18"/>
          <w:lang w:eastAsia="en-US"/>
        </w:rPr>
      </w:pPr>
      <w:r w:rsidRPr="0084746E">
        <w:rPr>
          <w:rFonts w:ascii="Calibri" w:hAnsi="Calibri" w:cs="Tahoma"/>
          <w:sz w:val="18"/>
          <w:szCs w:val="18"/>
        </w:rPr>
        <w:t xml:space="preserve">wybór oferty </w:t>
      </w:r>
      <w:r w:rsidRPr="0084746E">
        <w:rPr>
          <w:rFonts w:ascii="Calibri" w:hAnsi="Calibri" w:cs="Tahoma"/>
          <w:b/>
          <w:bCs/>
          <w:sz w:val="18"/>
          <w:szCs w:val="18"/>
        </w:rPr>
        <w:t xml:space="preserve">nie będzie </w:t>
      </w:r>
      <w:r w:rsidRPr="0084746E">
        <w:rPr>
          <w:rFonts w:ascii="Calibri" w:hAnsi="Calibri" w:cs="Tahoma"/>
          <w:sz w:val="18"/>
          <w:szCs w:val="18"/>
        </w:rPr>
        <w:t>prowadzić do powstania u Zamawiającego obowiązku podatkowego*</w:t>
      </w:r>
    </w:p>
    <w:p w:rsidR="00C8305D" w:rsidRPr="0084746E" w:rsidRDefault="00C8305D" w:rsidP="00C8305D">
      <w:pPr>
        <w:numPr>
          <w:ilvl w:val="0"/>
          <w:numId w:val="2"/>
        </w:numPr>
        <w:tabs>
          <w:tab w:val="left" w:pos="284"/>
        </w:tabs>
        <w:suppressAutoHyphens/>
        <w:spacing w:before="120"/>
        <w:ind w:left="284" w:right="23" w:hanging="284"/>
        <w:jc w:val="both"/>
        <w:rPr>
          <w:rFonts w:ascii="Calibri" w:hAnsi="Calibri" w:cs="Tahoma"/>
          <w:b/>
          <w:bCs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 xml:space="preserve">wybór oferty </w:t>
      </w:r>
      <w:r w:rsidRPr="0084746E">
        <w:rPr>
          <w:rFonts w:ascii="Calibri" w:hAnsi="Calibri" w:cs="Tahoma"/>
          <w:b/>
          <w:bCs/>
          <w:sz w:val="18"/>
          <w:szCs w:val="18"/>
        </w:rPr>
        <w:t>będzie</w:t>
      </w:r>
      <w:r w:rsidRPr="0084746E">
        <w:rPr>
          <w:rFonts w:ascii="Calibri" w:hAnsi="Calibri" w:cs="Tahoma"/>
          <w:sz w:val="18"/>
          <w:szCs w:val="18"/>
        </w:rPr>
        <w:t xml:space="preserve"> prowadzić do powstania u Zamawiającego obowiązku podatkowego w odniesieniu do następujących </w:t>
      </w:r>
      <w:r w:rsidRPr="0084746E">
        <w:rPr>
          <w:rFonts w:ascii="Calibri" w:hAnsi="Calibri" w:cs="Tahoma"/>
          <w:i/>
          <w:iCs/>
          <w:sz w:val="18"/>
          <w:szCs w:val="18"/>
        </w:rPr>
        <w:t>towarów/ usług (w zależności od przedmiotu zamówienia)</w:t>
      </w:r>
      <w:r w:rsidRPr="0084746E">
        <w:rPr>
          <w:rFonts w:ascii="Calibri" w:hAnsi="Calibri" w:cs="Tahoma"/>
          <w:sz w:val="18"/>
          <w:szCs w:val="18"/>
        </w:rPr>
        <w:t>: ________________________________*</w:t>
      </w:r>
    </w:p>
    <w:p w:rsidR="00C8305D" w:rsidRPr="0084746E" w:rsidRDefault="00C8305D" w:rsidP="00C8305D">
      <w:pPr>
        <w:tabs>
          <w:tab w:val="left" w:pos="0"/>
        </w:tabs>
        <w:suppressAutoHyphens/>
        <w:spacing w:before="120"/>
        <w:ind w:right="23"/>
        <w:jc w:val="both"/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 xml:space="preserve">Wartość </w:t>
      </w:r>
      <w:r w:rsidRPr="0084746E">
        <w:rPr>
          <w:rFonts w:ascii="Calibri" w:hAnsi="Calibri" w:cs="Tahoma"/>
          <w:i/>
          <w:iCs/>
          <w:sz w:val="18"/>
          <w:szCs w:val="18"/>
        </w:rPr>
        <w:t>towaru/ usług</w:t>
      </w:r>
      <w:r w:rsidRPr="0084746E">
        <w:rPr>
          <w:rFonts w:ascii="Calibri" w:hAnsi="Calibri" w:cs="Tahoma"/>
          <w:sz w:val="18"/>
          <w:szCs w:val="18"/>
        </w:rPr>
        <w:t xml:space="preserve"> </w:t>
      </w:r>
      <w:r w:rsidRPr="0084746E">
        <w:rPr>
          <w:rFonts w:ascii="Calibri" w:hAnsi="Calibri" w:cs="Tahoma"/>
          <w:i/>
          <w:iCs/>
          <w:sz w:val="18"/>
          <w:szCs w:val="18"/>
        </w:rPr>
        <w:t>(w zależności od przedmiotu zamówienia)</w:t>
      </w:r>
      <w:r w:rsidRPr="0084746E">
        <w:rPr>
          <w:rFonts w:ascii="Calibri" w:hAnsi="Calibri" w:cs="Tahoma"/>
          <w:sz w:val="18"/>
          <w:szCs w:val="18"/>
        </w:rPr>
        <w:t xml:space="preserve"> powodująca obowiązek podatkowy u Zamawiającego to ___________ zł netto*.</w:t>
      </w:r>
    </w:p>
    <w:p w:rsidR="00C8305D" w:rsidRPr="0084746E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b/>
          <w:bCs/>
          <w:sz w:val="18"/>
          <w:szCs w:val="18"/>
        </w:rPr>
      </w:pPr>
      <w:r w:rsidRPr="0084746E">
        <w:rPr>
          <w:rFonts w:ascii="Calibri" w:eastAsia="Arial Unicode MS" w:hAnsi="Calibri" w:cs="Tahoma"/>
          <w:b/>
          <w:bCs/>
          <w:sz w:val="18"/>
          <w:szCs w:val="18"/>
        </w:rPr>
        <w:t>Podwykonawcom powierzymy wykonanie n/w części zamówienia:</w:t>
      </w:r>
    </w:p>
    <w:tbl>
      <w:tblPr>
        <w:tblW w:w="0" w:type="auto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ook w:val="04A0" w:firstRow="1" w:lastRow="0" w:firstColumn="1" w:lastColumn="0" w:noHBand="0" w:noVBand="1"/>
      </w:tblPr>
      <w:tblGrid>
        <w:gridCol w:w="4517"/>
        <w:gridCol w:w="4545"/>
      </w:tblGrid>
      <w:tr w:rsidR="00C8305D" w:rsidRPr="0084746E" w:rsidTr="00CD30B3">
        <w:tc>
          <w:tcPr>
            <w:tcW w:w="4747" w:type="dxa"/>
            <w:shd w:val="clear" w:color="auto" w:fill="auto"/>
            <w:vAlign w:val="center"/>
          </w:tcPr>
          <w:p w:rsidR="00C8305D" w:rsidRPr="0084746E" w:rsidRDefault="00C8305D" w:rsidP="00CD30B3">
            <w:pPr>
              <w:tabs>
                <w:tab w:val="left" w:pos="284"/>
                <w:tab w:val="center" w:pos="851"/>
              </w:tabs>
              <w:jc w:val="center"/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  <w:t>Część zamówienia</w:t>
            </w:r>
          </w:p>
        </w:tc>
        <w:tc>
          <w:tcPr>
            <w:tcW w:w="4747" w:type="dxa"/>
            <w:shd w:val="clear" w:color="auto" w:fill="auto"/>
            <w:vAlign w:val="center"/>
          </w:tcPr>
          <w:p w:rsidR="00C8305D" w:rsidRPr="0084746E" w:rsidRDefault="00C8305D" w:rsidP="00CD30B3">
            <w:pPr>
              <w:tabs>
                <w:tab w:val="left" w:pos="284"/>
                <w:tab w:val="center" w:pos="851"/>
              </w:tabs>
              <w:jc w:val="center"/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  <w:t>Nazwa Podwykonawcy</w:t>
            </w:r>
          </w:p>
          <w:p w:rsidR="00C8305D" w:rsidRPr="0084746E" w:rsidRDefault="00C8305D" w:rsidP="00CD30B3">
            <w:pPr>
              <w:tabs>
                <w:tab w:val="left" w:pos="284"/>
                <w:tab w:val="center" w:pos="851"/>
              </w:tabs>
              <w:jc w:val="center"/>
              <w:rPr>
                <w:rFonts w:ascii="Calibri" w:eastAsia="Arial Unicode MS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eastAsia="Arial Unicode MS" w:hAnsi="Calibri" w:cs="Tahoma"/>
                <w:iCs/>
                <w:sz w:val="18"/>
                <w:szCs w:val="18"/>
              </w:rPr>
              <w:t>(o ile jest to wiadome, podać firmy podwykonawców)</w:t>
            </w:r>
          </w:p>
        </w:tc>
      </w:tr>
      <w:tr w:rsidR="00C8305D" w:rsidRPr="0084746E" w:rsidTr="00CD30B3">
        <w:trPr>
          <w:trHeight w:val="477"/>
        </w:trPr>
        <w:tc>
          <w:tcPr>
            <w:tcW w:w="4747" w:type="dxa"/>
            <w:shd w:val="clear" w:color="auto" w:fill="auto"/>
            <w:vAlign w:val="center"/>
          </w:tcPr>
          <w:p w:rsidR="00C8305D" w:rsidRPr="0084746E" w:rsidRDefault="00C8305D" w:rsidP="00CD30B3">
            <w:pPr>
              <w:tabs>
                <w:tab w:val="left" w:pos="284"/>
                <w:tab w:val="center" w:pos="851"/>
              </w:tabs>
              <w:jc w:val="center"/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</w:pPr>
          </w:p>
        </w:tc>
        <w:tc>
          <w:tcPr>
            <w:tcW w:w="4747" w:type="dxa"/>
            <w:shd w:val="clear" w:color="auto" w:fill="auto"/>
            <w:vAlign w:val="center"/>
          </w:tcPr>
          <w:p w:rsidR="00C8305D" w:rsidRPr="0084746E" w:rsidRDefault="00C8305D" w:rsidP="00CD30B3">
            <w:pPr>
              <w:tabs>
                <w:tab w:val="left" w:pos="284"/>
                <w:tab w:val="center" w:pos="851"/>
              </w:tabs>
              <w:jc w:val="center"/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</w:pPr>
          </w:p>
        </w:tc>
      </w:tr>
      <w:tr w:rsidR="00C8305D" w:rsidRPr="0084746E" w:rsidTr="00CD30B3">
        <w:trPr>
          <w:trHeight w:val="477"/>
        </w:trPr>
        <w:tc>
          <w:tcPr>
            <w:tcW w:w="4747" w:type="dxa"/>
            <w:shd w:val="clear" w:color="auto" w:fill="auto"/>
            <w:vAlign w:val="center"/>
          </w:tcPr>
          <w:p w:rsidR="00C8305D" w:rsidRPr="0084746E" w:rsidRDefault="00C8305D" w:rsidP="00CD30B3">
            <w:pPr>
              <w:tabs>
                <w:tab w:val="left" w:pos="284"/>
                <w:tab w:val="center" w:pos="851"/>
              </w:tabs>
              <w:jc w:val="center"/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</w:pPr>
          </w:p>
        </w:tc>
        <w:tc>
          <w:tcPr>
            <w:tcW w:w="4747" w:type="dxa"/>
            <w:shd w:val="clear" w:color="auto" w:fill="auto"/>
            <w:vAlign w:val="center"/>
          </w:tcPr>
          <w:p w:rsidR="00C8305D" w:rsidRPr="0084746E" w:rsidRDefault="00C8305D" w:rsidP="00CD30B3">
            <w:pPr>
              <w:tabs>
                <w:tab w:val="left" w:pos="284"/>
                <w:tab w:val="center" w:pos="851"/>
              </w:tabs>
              <w:jc w:val="center"/>
              <w:rPr>
                <w:rFonts w:ascii="Calibri" w:eastAsia="Arial Unicode MS" w:hAnsi="Calibri" w:cs="Tahoma"/>
                <w:b/>
                <w:bCs/>
                <w:sz w:val="18"/>
                <w:szCs w:val="18"/>
              </w:rPr>
            </w:pPr>
          </w:p>
        </w:tc>
      </w:tr>
    </w:tbl>
    <w:p w:rsidR="00C8305D" w:rsidRPr="0084746E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sz w:val="18"/>
          <w:szCs w:val="18"/>
        </w:rPr>
      </w:pPr>
      <w:r w:rsidRPr="0084746E">
        <w:rPr>
          <w:rFonts w:ascii="Calibri" w:eastAsia="Arial Unicode MS" w:hAnsi="Calibri" w:cs="Tahoma"/>
          <w:b/>
          <w:sz w:val="18"/>
          <w:szCs w:val="18"/>
        </w:rPr>
        <w:t>INFORMUJEMY</w:t>
      </w:r>
      <w:r w:rsidRPr="0084746E">
        <w:rPr>
          <w:rFonts w:ascii="Calibri" w:eastAsia="Arial Unicode MS" w:hAnsi="Calibri" w:cs="Tahoma"/>
          <w:sz w:val="18"/>
          <w:szCs w:val="18"/>
        </w:rPr>
        <w:t>, że wadium w kwocie _________________ zostało wniesione w formie: _______________________ w dniu: _______________ (dowód wniesienia wadium w załączeniu).</w:t>
      </w:r>
    </w:p>
    <w:p w:rsidR="00C8305D" w:rsidRPr="0084746E" w:rsidRDefault="00C8305D" w:rsidP="00C8305D">
      <w:pPr>
        <w:tabs>
          <w:tab w:val="left" w:pos="426"/>
          <w:tab w:val="center" w:pos="851"/>
        </w:tabs>
        <w:spacing w:before="120"/>
        <w:ind w:left="567" w:hanging="567"/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>Zwolnienia wadium prosimy dokonać: na konto: ____________________________________</w:t>
      </w:r>
    </w:p>
    <w:p w:rsidR="00C8305D" w:rsidRPr="0084746E" w:rsidRDefault="00C8305D" w:rsidP="00C8305D">
      <w:pPr>
        <w:tabs>
          <w:tab w:val="left" w:pos="426"/>
          <w:tab w:val="center" w:pos="851"/>
        </w:tabs>
        <w:spacing w:before="120"/>
        <w:ind w:left="567" w:hanging="567"/>
        <w:jc w:val="both"/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>Zwrot gwarancji: _______________________________________ (imię i nazwisko osoby upoważnionej).</w:t>
      </w:r>
    </w:p>
    <w:p w:rsidR="00C8305D" w:rsidRPr="0084746E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kern w:val="28"/>
          <w:sz w:val="18"/>
          <w:szCs w:val="18"/>
        </w:rPr>
      </w:pPr>
      <w:r w:rsidRPr="0084746E">
        <w:rPr>
          <w:rFonts w:ascii="Calibri" w:eastAsia="Arial Unicode MS" w:hAnsi="Calibri" w:cs="Tahoma"/>
          <w:bCs/>
          <w:sz w:val="18"/>
          <w:szCs w:val="18"/>
        </w:rPr>
        <w:t>Informacje i dokumenty stanowiące tajemnicę przedsiębiorstwa</w:t>
      </w:r>
      <w:r w:rsidRPr="0084746E">
        <w:rPr>
          <w:rFonts w:ascii="Calibri" w:eastAsia="Arial Unicode MS" w:hAnsi="Calibri" w:cs="Tahoma"/>
          <w:b/>
          <w:bCs/>
          <w:sz w:val="18"/>
          <w:szCs w:val="18"/>
        </w:rPr>
        <w:t xml:space="preserve"> </w:t>
      </w:r>
      <w:r w:rsidRPr="0084746E">
        <w:rPr>
          <w:rFonts w:ascii="Calibri" w:eastAsia="Arial Unicode MS" w:hAnsi="Calibri" w:cs="Tahoma"/>
          <w:bCs/>
          <w:sz w:val="18"/>
          <w:szCs w:val="18"/>
        </w:rPr>
        <w:t xml:space="preserve">w rozumieniu przepisów o zwalczaniu nieuczciwej konkurencji </w:t>
      </w:r>
      <w:r w:rsidRPr="0084746E">
        <w:rPr>
          <w:rFonts w:ascii="Calibri" w:eastAsia="Arial Unicode MS" w:hAnsi="Calibri" w:cs="Tahoma"/>
          <w:sz w:val="18"/>
          <w:szCs w:val="18"/>
        </w:rPr>
        <w:t>zawarte są na stronach: ________________________</w:t>
      </w:r>
      <w:r>
        <w:rPr>
          <w:rFonts w:ascii="Calibri" w:eastAsia="Arial Unicode MS" w:hAnsi="Calibri" w:cs="Tahoma"/>
          <w:sz w:val="18"/>
          <w:szCs w:val="18"/>
        </w:rPr>
        <w:t xml:space="preserve"> niniejszej oferty.</w:t>
      </w:r>
    </w:p>
    <w:p w:rsidR="00C8305D" w:rsidRPr="0084746E" w:rsidRDefault="00C8305D" w:rsidP="00C8305D">
      <w:pPr>
        <w:numPr>
          <w:ilvl w:val="0"/>
          <w:numId w:val="6"/>
        </w:numPr>
        <w:tabs>
          <w:tab w:val="left" w:pos="284"/>
          <w:tab w:val="center" w:pos="851"/>
        </w:tabs>
        <w:spacing w:before="120"/>
        <w:jc w:val="both"/>
        <w:rPr>
          <w:rFonts w:ascii="Calibri" w:eastAsia="Arial Unicode MS" w:hAnsi="Calibri" w:cs="Tahoma"/>
          <w:sz w:val="18"/>
          <w:szCs w:val="18"/>
        </w:rPr>
      </w:pPr>
      <w:r w:rsidRPr="0084746E">
        <w:rPr>
          <w:rFonts w:ascii="Calibri" w:eastAsia="Arial Unicode MS" w:hAnsi="Calibri" w:cs="Tahoma"/>
          <w:bCs/>
          <w:sz w:val="18"/>
          <w:szCs w:val="18"/>
        </w:rPr>
        <w:t>Integralnymi</w:t>
      </w:r>
      <w:r w:rsidRPr="0084746E">
        <w:rPr>
          <w:rFonts w:ascii="Calibri" w:eastAsia="Arial Unicode MS" w:hAnsi="Calibri" w:cs="Tahoma"/>
          <w:sz w:val="18"/>
          <w:szCs w:val="18"/>
        </w:rPr>
        <w:t xml:space="preserve"> załącznikami do niniejszej oferty są: ___________________________________</w:t>
      </w:r>
    </w:p>
    <w:p w:rsidR="00C8305D" w:rsidRPr="0084746E" w:rsidRDefault="00C8305D" w:rsidP="00C8305D">
      <w:pPr>
        <w:widowControl w:val="0"/>
        <w:jc w:val="both"/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widowControl w:val="0"/>
        <w:jc w:val="both"/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widowControl w:val="0"/>
        <w:jc w:val="both"/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widowControl w:val="0"/>
        <w:jc w:val="both"/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widowControl w:val="0"/>
        <w:jc w:val="both"/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widowControl w:val="0"/>
        <w:jc w:val="both"/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widowControl w:val="0"/>
        <w:jc w:val="both"/>
        <w:rPr>
          <w:rFonts w:ascii="Calibri" w:hAnsi="Calibri" w:cs="Tahoma"/>
          <w:bCs/>
          <w:sz w:val="18"/>
          <w:szCs w:val="18"/>
        </w:rPr>
      </w:pPr>
    </w:p>
    <w:tbl>
      <w:tblPr>
        <w:tblW w:w="5000" w:type="pct"/>
        <w:tblCellMar>
          <w:left w:w="180" w:type="dxa"/>
          <w:right w:w="180" w:type="dxa"/>
        </w:tblCellMar>
        <w:tblLook w:val="0000" w:firstRow="0" w:lastRow="0" w:firstColumn="0" w:lastColumn="0" w:noHBand="0" w:noVBand="0"/>
      </w:tblPr>
      <w:tblGrid>
        <w:gridCol w:w="4536"/>
        <w:gridCol w:w="4536"/>
      </w:tblGrid>
      <w:tr w:rsidR="00C8305D" w:rsidRPr="0084746E" w:rsidTr="00CD30B3">
        <w:tblPrEx>
          <w:tblCellMar>
            <w:top w:w="0" w:type="dxa"/>
            <w:bottom w:w="0" w:type="dxa"/>
          </w:tblCellMar>
        </w:tblPrEx>
        <w:trPr>
          <w:trHeight w:val="959"/>
        </w:trPr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overflowPunct w:val="0"/>
              <w:adjustRightInd w:val="0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</w:t>
            </w:r>
            <w:r w:rsidRPr="0084746E">
              <w:rPr>
                <w:rFonts w:ascii="Calibri" w:hAnsi="Calibri" w:cs="Tahoma"/>
                <w:noProof/>
                <w:kern w:val="28"/>
                <w:sz w:val="18"/>
                <w:szCs w:val="18"/>
              </w:rPr>
              <w:t xml:space="preserve">, dnia </w:t>
            </w: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</w:t>
            </w:r>
          </w:p>
        </w:tc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widowControl w:val="0"/>
              <w:tabs>
                <w:tab w:val="left" w:pos="425"/>
              </w:tabs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noProof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.............................................</w:t>
            </w:r>
          </w:p>
          <w:p w:rsidR="00C8305D" w:rsidRPr="008474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imię, nazwisko (pieczęć) i podpis/y osoby/osób</w:t>
            </w:r>
          </w:p>
          <w:p w:rsidR="00C8305D" w:rsidRPr="0084746E" w:rsidRDefault="00C8305D" w:rsidP="00CD30B3">
            <w:pPr>
              <w:overflowPunct w:val="0"/>
              <w:adjustRightInd w:val="0"/>
              <w:jc w:val="center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upoważnionej/ych do reprezentowania Wykonawcy</w:t>
            </w:r>
          </w:p>
        </w:tc>
      </w:tr>
    </w:tbl>
    <w:p w:rsidR="00C8305D" w:rsidRPr="0084746E" w:rsidRDefault="00C8305D" w:rsidP="00C8305D">
      <w:pPr>
        <w:spacing w:before="120"/>
        <w:ind w:right="23"/>
        <w:jc w:val="both"/>
        <w:rPr>
          <w:rFonts w:ascii="Calibri" w:hAnsi="Calibri" w:cs="Tahoma"/>
          <w:i/>
          <w:sz w:val="14"/>
          <w:szCs w:val="14"/>
          <w:lang w:val="x-none" w:eastAsia="x-none"/>
        </w:rPr>
      </w:pPr>
      <w:r w:rsidRPr="0084746E">
        <w:rPr>
          <w:rFonts w:ascii="Calibri" w:hAnsi="Calibri" w:cs="Tahoma"/>
          <w:i/>
          <w:sz w:val="14"/>
          <w:szCs w:val="14"/>
          <w:lang w:val="x-none" w:eastAsia="x-none"/>
        </w:rPr>
        <w:t>*niepotrzebne skreślić</w:t>
      </w:r>
    </w:p>
    <w:p w:rsidR="00C8305D" w:rsidRPr="0084746E" w:rsidRDefault="00C8305D" w:rsidP="00C8305D">
      <w:pPr>
        <w:spacing w:before="120"/>
        <w:jc w:val="both"/>
        <w:rPr>
          <w:rFonts w:ascii="Calibri" w:hAnsi="Calibri" w:cs="Tahoma"/>
          <w:i/>
          <w:iCs/>
          <w:sz w:val="14"/>
          <w:szCs w:val="14"/>
        </w:rPr>
      </w:pPr>
      <w:r w:rsidRPr="0084746E">
        <w:rPr>
          <w:rFonts w:ascii="Calibri" w:hAnsi="Calibri" w:cs="Tahoma"/>
          <w:i/>
          <w:iCs/>
          <w:color w:val="000000"/>
          <w:sz w:val="14"/>
          <w:szCs w:val="14"/>
        </w:rPr>
        <w:t>**dotyczy Wykonawców</w:t>
      </w:r>
      <w:r w:rsidRPr="0084746E">
        <w:rPr>
          <w:rFonts w:ascii="Calibri" w:hAnsi="Calibri" w:cs="Tahoma"/>
          <w:i/>
          <w:sz w:val="14"/>
          <w:szCs w:val="14"/>
        </w:rPr>
        <w:t xml:space="preserve">, </w:t>
      </w:r>
      <w:r w:rsidRPr="0084746E">
        <w:rPr>
          <w:rFonts w:ascii="Calibri" w:hAnsi="Calibri" w:cs="Tahoma"/>
          <w:i/>
          <w:iCs/>
          <w:sz w:val="14"/>
          <w:szCs w:val="14"/>
        </w:rPr>
        <w:t>których oferty będą generować obowiązek doliczania wartości podatku VAT do wartości netto</w:t>
      </w:r>
      <w:r w:rsidRPr="0084746E">
        <w:rPr>
          <w:rFonts w:ascii="Calibri" w:hAnsi="Calibri" w:cs="Tahoma"/>
          <w:i/>
          <w:iCs/>
          <w:color w:val="1F497D"/>
          <w:sz w:val="14"/>
          <w:szCs w:val="14"/>
        </w:rPr>
        <w:t xml:space="preserve"> </w:t>
      </w:r>
      <w:r w:rsidRPr="0084746E">
        <w:rPr>
          <w:rFonts w:ascii="Calibri" w:hAnsi="Calibri" w:cs="Tahoma"/>
          <w:i/>
          <w:iCs/>
          <w:sz w:val="14"/>
          <w:szCs w:val="14"/>
        </w:rPr>
        <w:t>oferty, tj. w przypadku:</w:t>
      </w:r>
    </w:p>
    <w:p w:rsidR="00C8305D" w:rsidRPr="0084746E" w:rsidRDefault="00C8305D" w:rsidP="00C8305D">
      <w:pPr>
        <w:numPr>
          <w:ilvl w:val="0"/>
          <w:numId w:val="1"/>
        </w:numPr>
        <w:ind w:left="284" w:hanging="284"/>
        <w:jc w:val="both"/>
        <w:rPr>
          <w:rFonts w:ascii="Calibri" w:hAnsi="Calibri" w:cs="Tahoma"/>
          <w:i/>
          <w:iCs/>
          <w:sz w:val="14"/>
          <w:szCs w:val="14"/>
          <w:lang w:val="x-none" w:eastAsia="en-US"/>
        </w:rPr>
      </w:pPr>
      <w:r w:rsidRPr="0084746E">
        <w:rPr>
          <w:rFonts w:ascii="Calibri" w:hAnsi="Calibri" w:cs="Tahoma"/>
          <w:i/>
          <w:iCs/>
          <w:sz w:val="14"/>
          <w:szCs w:val="14"/>
          <w:lang w:val="x-none" w:eastAsia="en-US"/>
        </w:rPr>
        <w:t>wewnątrzwspólnotowego nabycia towarów,</w:t>
      </w:r>
    </w:p>
    <w:p w:rsidR="00C8305D" w:rsidRPr="0084746E" w:rsidRDefault="00C8305D" w:rsidP="00C8305D">
      <w:pPr>
        <w:numPr>
          <w:ilvl w:val="0"/>
          <w:numId w:val="1"/>
        </w:numPr>
        <w:ind w:left="284" w:hanging="284"/>
        <w:jc w:val="both"/>
        <w:rPr>
          <w:rFonts w:ascii="Calibri" w:hAnsi="Calibri" w:cs="Tahoma"/>
          <w:i/>
          <w:iCs/>
          <w:sz w:val="14"/>
          <w:szCs w:val="14"/>
          <w:lang w:val="x-none" w:eastAsia="en-US"/>
        </w:rPr>
      </w:pPr>
      <w:r w:rsidRPr="0084746E">
        <w:rPr>
          <w:rFonts w:ascii="Calibri" w:hAnsi="Calibri" w:cs="Tahoma"/>
          <w:i/>
          <w:iCs/>
          <w:sz w:val="14"/>
          <w:szCs w:val="14"/>
          <w:lang w:val="x-none" w:eastAsia="en-US"/>
        </w:rPr>
        <w:t>mechanizmu odwróconego obciążenia, o którym mowa w art. 17 ust. 1 pkt 7 ustawy o podatku od towarów i usług,</w:t>
      </w:r>
    </w:p>
    <w:p w:rsidR="00C8305D" w:rsidRPr="0084746E" w:rsidRDefault="00C8305D" w:rsidP="00C8305D">
      <w:pPr>
        <w:numPr>
          <w:ilvl w:val="0"/>
          <w:numId w:val="1"/>
        </w:numPr>
        <w:ind w:left="284" w:hanging="284"/>
        <w:jc w:val="both"/>
        <w:rPr>
          <w:rFonts w:ascii="Calibri" w:hAnsi="Calibri" w:cs="Tahoma"/>
          <w:i/>
          <w:iCs/>
          <w:sz w:val="14"/>
          <w:szCs w:val="14"/>
          <w:lang w:val="x-none" w:eastAsia="en-US"/>
        </w:rPr>
      </w:pPr>
      <w:r w:rsidRPr="0084746E">
        <w:rPr>
          <w:rFonts w:ascii="Calibri" w:hAnsi="Calibri" w:cs="Tahoma"/>
          <w:i/>
          <w:iCs/>
          <w:sz w:val="14"/>
          <w:szCs w:val="14"/>
          <w:lang w:val="x-none" w:eastAsia="en-US"/>
        </w:rPr>
        <w:t>importu usług lub importu towarów, z którymi wiąże się obowiązek doliczenia przez zamawiającego przy porównywaniu cen ofertowych podatku VAT.</w:t>
      </w:r>
    </w:p>
    <w:p w:rsidR="00C8305D" w:rsidRPr="007B5693" w:rsidRDefault="00C8305D" w:rsidP="00C8305D">
      <w:pPr>
        <w:pStyle w:val="Nagwek4"/>
        <w:spacing w:line="360" w:lineRule="auto"/>
        <w:rPr>
          <w:rFonts w:ascii="Verdana" w:hAnsi="Verdana" w:cs="Tahoma"/>
          <w:sz w:val="18"/>
          <w:szCs w:val="18"/>
        </w:rPr>
      </w:pPr>
      <w:r w:rsidRPr="0084746E">
        <w:rPr>
          <w:rFonts w:cs="Tahoma"/>
          <w:sz w:val="18"/>
          <w:szCs w:val="18"/>
        </w:rPr>
        <w:br w:type="page"/>
      </w:r>
      <w:r w:rsidRPr="007B5693">
        <w:rPr>
          <w:rFonts w:ascii="Verdana" w:hAnsi="Verdana" w:cs="Tahoma"/>
          <w:sz w:val="18"/>
          <w:szCs w:val="18"/>
        </w:rPr>
        <w:lastRenderedPageBreak/>
        <w:t xml:space="preserve">Załącznik nr 1a– Wzór </w:t>
      </w:r>
      <w:r w:rsidRPr="007B5693">
        <w:rPr>
          <w:rFonts w:ascii="Verdana" w:hAnsi="Verdana"/>
          <w:noProof/>
          <w:sz w:val="18"/>
          <w:szCs w:val="18"/>
        </w:rPr>
        <w:t>Wykazu cen</w:t>
      </w:r>
    </w:p>
    <w:p w:rsidR="00C8305D" w:rsidRPr="007B5693" w:rsidRDefault="00C8305D" w:rsidP="00C8305D">
      <w:pPr>
        <w:rPr>
          <w:rFonts w:ascii="Verdana" w:hAnsi="Verdana"/>
        </w:rPr>
      </w:pPr>
    </w:p>
    <w:p w:rsidR="00C8305D" w:rsidRPr="007B5693" w:rsidRDefault="00C8305D" w:rsidP="00C8305D">
      <w:pPr>
        <w:spacing w:line="360" w:lineRule="auto"/>
        <w:jc w:val="center"/>
        <w:rPr>
          <w:rFonts w:ascii="Verdana" w:hAnsi="Verdana"/>
          <w:b/>
          <w:sz w:val="18"/>
          <w:szCs w:val="18"/>
        </w:rPr>
      </w:pPr>
      <w:r w:rsidRPr="007B5693">
        <w:rPr>
          <w:rFonts w:ascii="Verdana" w:hAnsi="Verdana"/>
          <w:b/>
          <w:noProof/>
          <w:sz w:val="18"/>
          <w:szCs w:val="18"/>
        </w:rPr>
        <w:t>WYKAZ CEN</w:t>
      </w:r>
    </w:p>
    <w:p w:rsidR="00C8305D" w:rsidRPr="00204FAF" w:rsidRDefault="00C8305D" w:rsidP="00C8305D">
      <w:pPr>
        <w:autoSpaceDE w:val="0"/>
        <w:autoSpaceDN w:val="0"/>
        <w:adjustRightInd w:val="0"/>
        <w:spacing w:line="360" w:lineRule="auto"/>
        <w:rPr>
          <w:rFonts w:ascii="Verdana" w:hAnsi="Verdana" w:cs="Verdana"/>
          <w:b/>
          <w:sz w:val="18"/>
          <w:szCs w:val="18"/>
        </w:rPr>
      </w:pPr>
      <w:r w:rsidRPr="007B5693">
        <w:rPr>
          <w:rFonts w:ascii="Verdana" w:hAnsi="Verdana" w:cs="Arial"/>
          <w:sz w:val="18"/>
          <w:szCs w:val="18"/>
        </w:rPr>
        <w:t xml:space="preserve">na: </w:t>
      </w:r>
      <w:r w:rsidRPr="007B5693">
        <w:rPr>
          <w:rFonts w:ascii="Verdana" w:hAnsi="Verdana" w:cs="Arial"/>
          <w:sz w:val="18"/>
          <w:szCs w:val="18"/>
        </w:rPr>
        <w:tab/>
      </w:r>
      <w:r w:rsidRPr="00204FAF">
        <w:rPr>
          <w:rFonts w:ascii="Verdana" w:hAnsi="Verdana" w:cs="Verdana"/>
          <w:b/>
          <w:sz w:val="18"/>
          <w:szCs w:val="18"/>
        </w:rPr>
        <w:t>„</w:t>
      </w:r>
      <w:r>
        <w:rPr>
          <w:rFonts w:ascii="Verdana" w:hAnsi="Verdana" w:cs="Verdana"/>
          <w:b/>
          <w:sz w:val="18"/>
          <w:szCs w:val="18"/>
        </w:rPr>
        <w:t xml:space="preserve">Przebudowa odcinka magistrali wodociągowej DN300 mm Komorów-Wioska, gmina Syców </w:t>
      </w:r>
      <w:r w:rsidRPr="00204FAF">
        <w:rPr>
          <w:rFonts w:ascii="Verdana" w:hAnsi="Verdana" w:cs="Verdana"/>
          <w:b/>
          <w:sz w:val="18"/>
          <w:szCs w:val="18"/>
        </w:rPr>
        <w:t>”</w:t>
      </w:r>
    </w:p>
    <w:p w:rsidR="00C8305D" w:rsidRPr="007B5693" w:rsidRDefault="00C8305D" w:rsidP="00C8305D">
      <w:pPr>
        <w:spacing w:line="360" w:lineRule="auto"/>
        <w:ind w:left="426" w:hanging="426"/>
        <w:rPr>
          <w:rFonts w:ascii="Verdana" w:hAnsi="Verdana" w:cs="Arial"/>
          <w:b/>
          <w:sz w:val="20"/>
          <w:szCs w:val="20"/>
        </w:rPr>
      </w:pPr>
    </w:p>
    <w:p w:rsidR="00C8305D" w:rsidRPr="007B5693" w:rsidRDefault="00C8305D" w:rsidP="00C8305D">
      <w:pPr>
        <w:spacing w:line="360" w:lineRule="auto"/>
        <w:ind w:left="426" w:hanging="426"/>
        <w:jc w:val="both"/>
        <w:rPr>
          <w:rFonts w:ascii="Verdana" w:hAnsi="Verdana" w:cs="Arial"/>
          <w:b/>
          <w:sz w:val="18"/>
          <w:szCs w:val="18"/>
        </w:rPr>
      </w:pP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C8305D" w:rsidRPr="007B5693" w:rsidTr="00CD30B3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C8305D" w:rsidRPr="007B5693" w:rsidRDefault="00C8305D" w:rsidP="00CD30B3">
            <w:pPr>
              <w:keepNext/>
              <w:ind w:firstLine="290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B5693">
              <w:rPr>
                <w:rFonts w:ascii="Verdana" w:hAnsi="Verdana" w:cs="Arial"/>
                <w:bCs/>
                <w:sz w:val="18"/>
                <w:szCs w:val="18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C8305D" w:rsidRPr="007B5693" w:rsidRDefault="00C8305D" w:rsidP="00CD30B3">
            <w:pPr>
              <w:keepNext/>
              <w:jc w:val="right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B5693">
              <w:rPr>
                <w:rFonts w:ascii="Verdana" w:hAnsi="Verdana"/>
                <w:bCs/>
                <w:sz w:val="18"/>
                <w:szCs w:val="18"/>
              </w:rPr>
              <w:t>ZP</w:t>
            </w:r>
            <w:r>
              <w:rPr>
                <w:rFonts w:ascii="Verdana" w:hAnsi="Verdana"/>
                <w:bCs/>
                <w:sz w:val="18"/>
                <w:szCs w:val="18"/>
              </w:rPr>
              <w:t>/1</w:t>
            </w:r>
            <w:r w:rsidRPr="007B5693">
              <w:rPr>
                <w:rFonts w:ascii="Verdana" w:hAnsi="Verdana"/>
                <w:bCs/>
                <w:sz w:val="18"/>
                <w:szCs w:val="18"/>
              </w:rPr>
              <w:t>/</w:t>
            </w:r>
            <w:r>
              <w:rPr>
                <w:rFonts w:ascii="Verdana" w:hAnsi="Verdana"/>
                <w:bCs/>
                <w:sz w:val="18"/>
                <w:szCs w:val="18"/>
              </w:rPr>
              <w:t>WK</w:t>
            </w:r>
            <w:r w:rsidRPr="007B5693">
              <w:rPr>
                <w:rFonts w:ascii="Verdana" w:hAnsi="Verdana"/>
                <w:bCs/>
                <w:sz w:val="18"/>
                <w:szCs w:val="18"/>
              </w:rPr>
              <w:t>/</w:t>
            </w:r>
            <w:r w:rsidRPr="007B5693">
              <w:rPr>
                <w:rFonts w:ascii="Verdana" w:hAnsi="Verdana" w:cs="Arial"/>
                <w:bCs/>
                <w:sz w:val="18"/>
                <w:szCs w:val="18"/>
              </w:rPr>
              <w:t>201</w:t>
            </w:r>
            <w:r>
              <w:rPr>
                <w:rFonts w:ascii="Verdana" w:hAnsi="Verdana" w:cs="Arial"/>
                <w:bCs/>
                <w:sz w:val="18"/>
                <w:szCs w:val="18"/>
              </w:rPr>
              <w:t>7</w:t>
            </w:r>
          </w:p>
        </w:tc>
      </w:tr>
    </w:tbl>
    <w:p w:rsidR="00C8305D" w:rsidRPr="0084746E" w:rsidRDefault="00C8305D" w:rsidP="00C8305D">
      <w:pPr>
        <w:jc w:val="right"/>
        <w:rPr>
          <w:rFonts w:ascii="Calibri" w:hAnsi="Calibri" w:cs="Calibri"/>
          <w:sz w:val="18"/>
          <w:szCs w:val="18"/>
        </w:rPr>
      </w:pPr>
    </w:p>
    <w:p w:rsidR="00C8305D" w:rsidRPr="0084746E" w:rsidRDefault="00C8305D" w:rsidP="00C8305D">
      <w:pPr>
        <w:jc w:val="both"/>
        <w:rPr>
          <w:rFonts w:ascii="Calibri" w:hAnsi="Calibri" w:cs="Calibri"/>
          <w:sz w:val="18"/>
          <w:szCs w:val="18"/>
        </w:rPr>
      </w:pPr>
    </w:p>
    <w:p w:rsidR="00C8305D" w:rsidRPr="007B5693" w:rsidRDefault="00C8305D" w:rsidP="00C8305D">
      <w:pPr>
        <w:numPr>
          <w:ilvl w:val="0"/>
          <w:numId w:val="9"/>
        </w:numPr>
        <w:tabs>
          <w:tab w:val="num" w:pos="284"/>
        </w:tabs>
        <w:spacing w:line="360" w:lineRule="auto"/>
        <w:ind w:left="360"/>
        <w:rPr>
          <w:rFonts w:ascii="Verdana" w:hAnsi="Verdana"/>
          <w:b/>
          <w:sz w:val="18"/>
          <w:szCs w:val="18"/>
        </w:rPr>
      </w:pPr>
      <w:r w:rsidRPr="007B5693">
        <w:rPr>
          <w:rFonts w:ascii="Verdana" w:hAnsi="Verdana"/>
          <w:b/>
          <w:sz w:val="18"/>
          <w:szCs w:val="18"/>
        </w:rPr>
        <w:t>WYKONAWCA:</w:t>
      </w:r>
    </w:p>
    <w:p w:rsidR="00C8305D" w:rsidRPr="007B5693" w:rsidRDefault="00C8305D" w:rsidP="00C8305D">
      <w:pPr>
        <w:tabs>
          <w:tab w:val="num" w:pos="240"/>
        </w:tabs>
        <w:spacing w:line="360" w:lineRule="auto"/>
        <w:ind w:left="238" w:hanging="238"/>
        <w:jc w:val="both"/>
        <w:rPr>
          <w:rFonts w:ascii="Verdana" w:hAnsi="Verdana"/>
          <w:sz w:val="18"/>
          <w:szCs w:val="18"/>
        </w:rPr>
      </w:pPr>
      <w:r w:rsidRPr="007B5693">
        <w:rPr>
          <w:rFonts w:ascii="Verdana" w:hAnsi="Verdana"/>
          <w:sz w:val="18"/>
          <w:szCs w:val="18"/>
        </w:rPr>
        <w:t xml:space="preserve">Niniejsza oferta zostaje złożona przez: </w:t>
      </w:r>
      <w:r w:rsidRPr="007B5693">
        <w:rPr>
          <w:rFonts w:ascii="Verdana" w:hAnsi="Verdana"/>
          <w:sz w:val="18"/>
          <w:szCs w:val="18"/>
        </w:rPr>
        <w:tab/>
      </w:r>
      <w:r w:rsidRPr="007B5693">
        <w:rPr>
          <w:rFonts w:ascii="Verdana" w:hAnsi="Verdana"/>
          <w:sz w:val="18"/>
          <w:szCs w:val="18"/>
        </w:rPr>
        <w:tab/>
      </w:r>
      <w:r w:rsidRPr="007B5693">
        <w:rPr>
          <w:rFonts w:ascii="Verdana" w:hAnsi="Verdana"/>
          <w:sz w:val="18"/>
          <w:szCs w:val="18"/>
        </w:rPr>
        <w:tab/>
      </w:r>
      <w:r w:rsidRPr="007B5693">
        <w:rPr>
          <w:rFonts w:ascii="Verdana" w:hAnsi="Verdana"/>
          <w:sz w:val="18"/>
          <w:szCs w:val="18"/>
        </w:rPr>
        <w:tab/>
      </w:r>
      <w:r w:rsidRPr="007B5693">
        <w:rPr>
          <w:rFonts w:ascii="Verdana" w:hAnsi="Verdana"/>
          <w:sz w:val="18"/>
          <w:szCs w:val="18"/>
        </w:rPr>
        <w:tab/>
      </w:r>
    </w:p>
    <w:tbl>
      <w:tblPr>
        <w:tblW w:w="9212" w:type="dxa"/>
        <w:jc w:val="center"/>
        <w:tblBorders>
          <w:top w:val="single" w:sz="12" w:space="0" w:color="auto"/>
          <w:left w:val="single" w:sz="12" w:space="0" w:color="auto"/>
          <w:bottom w:val="single" w:sz="12" w:space="0" w:color="auto"/>
          <w:right w:val="single" w:sz="12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2770"/>
        <w:gridCol w:w="3960"/>
        <w:gridCol w:w="2482"/>
      </w:tblGrid>
      <w:tr w:rsidR="00C8305D" w:rsidRPr="007B5693" w:rsidTr="00CD30B3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77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C8305D" w:rsidRPr="007B5693" w:rsidRDefault="00C8305D" w:rsidP="00CD30B3">
            <w:pPr>
              <w:spacing w:line="360" w:lineRule="auto"/>
              <w:rPr>
                <w:rFonts w:ascii="Verdana" w:hAnsi="Verdana"/>
                <w:b/>
                <w:sz w:val="18"/>
                <w:szCs w:val="18"/>
              </w:rPr>
            </w:pPr>
            <w:r w:rsidRPr="007B5693">
              <w:rPr>
                <w:rFonts w:ascii="Verdana" w:hAnsi="Verdana"/>
                <w:b/>
                <w:sz w:val="18"/>
                <w:szCs w:val="18"/>
              </w:rPr>
              <w:t>Lp.</w:t>
            </w:r>
          </w:p>
        </w:tc>
        <w:tc>
          <w:tcPr>
            <w:tcW w:w="396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C8305D" w:rsidRPr="007B5693" w:rsidRDefault="00C8305D" w:rsidP="00CD30B3">
            <w:pPr>
              <w:spacing w:line="360" w:lineRule="auto"/>
              <w:jc w:val="center"/>
              <w:rPr>
                <w:rFonts w:ascii="Verdana" w:hAnsi="Verdana"/>
                <w:b/>
                <w:sz w:val="18"/>
                <w:szCs w:val="18"/>
              </w:rPr>
            </w:pPr>
            <w:r w:rsidRPr="007B5693">
              <w:rPr>
                <w:rFonts w:ascii="Verdana" w:hAnsi="Verdana"/>
                <w:b/>
                <w:sz w:val="18"/>
                <w:szCs w:val="18"/>
              </w:rPr>
              <w:t>Nazwa Wykonawcy(ów)</w:t>
            </w:r>
          </w:p>
        </w:tc>
        <w:tc>
          <w:tcPr>
            <w:tcW w:w="2482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C8305D" w:rsidRPr="007B5693" w:rsidRDefault="00C8305D" w:rsidP="00CD30B3">
            <w:pPr>
              <w:spacing w:line="360" w:lineRule="auto"/>
              <w:jc w:val="center"/>
              <w:rPr>
                <w:rFonts w:ascii="Verdana" w:hAnsi="Verdana"/>
                <w:b/>
                <w:sz w:val="18"/>
                <w:szCs w:val="18"/>
              </w:rPr>
            </w:pPr>
            <w:r w:rsidRPr="007B5693">
              <w:rPr>
                <w:rFonts w:ascii="Verdana" w:hAnsi="Verdana"/>
                <w:b/>
                <w:sz w:val="18"/>
                <w:szCs w:val="18"/>
              </w:rPr>
              <w:t>Adres(y) Wykonawcy(ów)</w:t>
            </w:r>
          </w:p>
        </w:tc>
      </w:tr>
      <w:tr w:rsidR="00C8305D" w:rsidRPr="007B5693" w:rsidTr="00CD30B3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770" w:type="dxa"/>
            <w:tcBorders>
              <w:top w:val="double" w:sz="4" w:space="0" w:color="auto"/>
            </w:tcBorders>
          </w:tcPr>
          <w:p w:rsidR="00C8305D" w:rsidRPr="007B5693" w:rsidRDefault="00C8305D" w:rsidP="00CD30B3">
            <w:pPr>
              <w:spacing w:line="360" w:lineRule="auto"/>
              <w:jc w:val="both"/>
              <w:rPr>
                <w:rFonts w:ascii="Verdana" w:hAnsi="Verdana"/>
                <w:b/>
                <w:sz w:val="18"/>
                <w:szCs w:val="18"/>
                <w:lang w:val="de-DE"/>
              </w:rPr>
            </w:pPr>
          </w:p>
        </w:tc>
        <w:tc>
          <w:tcPr>
            <w:tcW w:w="3960" w:type="dxa"/>
            <w:tcBorders>
              <w:top w:val="double" w:sz="4" w:space="0" w:color="auto"/>
            </w:tcBorders>
          </w:tcPr>
          <w:p w:rsidR="00C8305D" w:rsidRPr="007B5693" w:rsidRDefault="00C8305D" w:rsidP="00CD30B3">
            <w:pPr>
              <w:spacing w:line="360" w:lineRule="auto"/>
              <w:jc w:val="both"/>
              <w:rPr>
                <w:rFonts w:ascii="Verdana" w:hAnsi="Verdana"/>
                <w:b/>
                <w:sz w:val="18"/>
                <w:szCs w:val="18"/>
                <w:lang w:val="de-DE"/>
              </w:rPr>
            </w:pPr>
          </w:p>
        </w:tc>
        <w:tc>
          <w:tcPr>
            <w:tcW w:w="2482" w:type="dxa"/>
            <w:tcBorders>
              <w:top w:val="double" w:sz="4" w:space="0" w:color="auto"/>
            </w:tcBorders>
          </w:tcPr>
          <w:p w:rsidR="00C8305D" w:rsidRPr="007B5693" w:rsidRDefault="00C8305D" w:rsidP="00CD30B3">
            <w:pPr>
              <w:spacing w:line="360" w:lineRule="auto"/>
              <w:jc w:val="both"/>
              <w:rPr>
                <w:rFonts w:ascii="Verdana" w:hAnsi="Verdana"/>
                <w:b/>
                <w:sz w:val="18"/>
                <w:szCs w:val="18"/>
                <w:lang w:val="de-DE"/>
              </w:rPr>
            </w:pPr>
          </w:p>
        </w:tc>
      </w:tr>
    </w:tbl>
    <w:p w:rsidR="00C8305D" w:rsidRPr="007B5693" w:rsidRDefault="00C8305D" w:rsidP="00C8305D">
      <w:pPr>
        <w:keepNext/>
        <w:spacing w:line="360" w:lineRule="auto"/>
        <w:jc w:val="center"/>
        <w:outlineLvl w:val="4"/>
        <w:rPr>
          <w:rFonts w:ascii="Verdana" w:hAnsi="Verdana" w:cs="Tahoma"/>
          <w:b/>
          <w:bCs/>
          <w:sz w:val="18"/>
          <w:szCs w:val="18"/>
        </w:rPr>
      </w:pPr>
    </w:p>
    <w:p w:rsidR="00C8305D" w:rsidRPr="007B5693" w:rsidRDefault="00C8305D" w:rsidP="00C8305D">
      <w:pPr>
        <w:keepNext/>
        <w:overflowPunct w:val="0"/>
        <w:autoSpaceDE w:val="0"/>
        <w:autoSpaceDN w:val="0"/>
        <w:adjustRightInd w:val="0"/>
        <w:spacing w:line="360" w:lineRule="auto"/>
        <w:ind w:left="2410" w:hanging="2070"/>
        <w:jc w:val="center"/>
        <w:textAlignment w:val="baseline"/>
        <w:outlineLvl w:val="1"/>
        <w:rPr>
          <w:rFonts w:ascii="Verdana" w:hAnsi="Verdana"/>
          <w:b/>
          <w:noProof/>
          <w:sz w:val="18"/>
          <w:szCs w:val="18"/>
        </w:rPr>
      </w:pPr>
      <w:r w:rsidRPr="007B5693">
        <w:rPr>
          <w:rFonts w:ascii="Verdana" w:hAnsi="Verdana"/>
          <w:b/>
          <w:noProof/>
          <w:sz w:val="18"/>
          <w:szCs w:val="18"/>
        </w:rPr>
        <w:t>Wykaz cen</w:t>
      </w:r>
    </w:p>
    <w:tbl>
      <w:tblPr>
        <w:tblW w:w="9322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ayout w:type="fixed"/>
        <w:tblLook w:val="01E0" w:firstRow="1" w:lastRow="1" w:firstColumn="1" w:lastColumn="1" w:noHBand="0" w:noVBand="0"/>
      </w:tblPr>
      <w:tblGrid>
        <w:gridCol w:w="675"/>
        <w:gridCol w:w="5670"/>
        <w:gridCol w:w="1418"/>
        <w:gridCol w:w="1559"/>
      </w:tblGrid>
      <w:tr w:rsidR="00C8305D" w:rsidRPr="007B5693" w:rsidTr="00CD30B3">
        <w:trPr>
          <w:trHeight w:val="1167"/>
        </w:trPr>
        <w:tc>
          <w:tcPr>
            <w:tcW w:w="675" w:type="dxa"/>
            <w:shd w:val="clear" w:color="auto" w:fill="A0A0A0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 w:cs="Arial"/>
                <w:b/>
                <w:sz w:val="18"/>
                <w:szCs w:val="18"/>
              </w:rPr>
            </w:pPr>
            <w:r w:rsidRPr="007B5693">
              <w:rPr>
                <w:rFonts w:ascii="Verdana" w:hAnsi="Verdana" w:cs="Arial"/>
                <w:b/>
                <w:sz w:val="18"/>
                <w:szCs w:val="18"/>
              </w:rPr>
              <w:t>L.p.</w:t>
            </w:r>
          </w:p>
        </w:tc>
        <w:tc>
          <w:tcPr>
            <w:tcW w:w="5670" w:type="dxa"/>
            <w:shd w:val="clear" w:color="auto" w:fill="A0A0A0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 w:cs="Arial"/>
                <w:b/>
                <w:sz w:val="18"/>
                <w:szCs w:val="18"/>
              </w:rPr>
            </w:pPr>
            <w:r w:rsidRPr="007B5693">
              <w:rPr>
                <w:rFonts w:ascii="Verdana" w:hAnsi="Verdana" w:cs="Arial"/>
                <w:b/>
                <w:sz w:val="18"/>
                <w:szCs w:val="18"/>
              </w:rPr>
              <w:t>Wyszczególnienie</w:t>
            </w:r>
          </w:p>
        </w:tc>
        <w:tc>
          <w:tcPr>
            <w:tcW w:w="1418" w:type="dxa"/>
            <w:shd w:val="clear" w:color="auto" w:fill="A0A0A0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 w:cs="Arial"/>
                <w:b/>
                <w:sz w:val="18"/>
                <w:szCs w:val="18"/>
              </w:rPr>
            </w:pPr>
            <w:r w:rsidRPr="007B5693">
              <w:rPr>
                <w:rFonts w:ascii="Verdana" w:hAnsi="Verdana" w:cs="Arial"/>
                <w:b/>
                <w:sz w:val="18"/>
                <w:szCs w:val="18"/>
              </w:rPr>
              <w:t>Ilość</w:t>
            </w:r>
          </w:p>
        </w:tc>
        <w:tc>
          <w:tcPr>
            <w:tcW w:w="1559" w:type="dxa"/>
            <w:shd w:val="clear" w:color="auto" w:fill="A0A0A0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 w:cs="Arial"/>
                <w:b/>
                <w:sz w:val="18"/>
                <w:szCs w:val="18"/>
              </w:rPr>
            </w:pPr>
            <w:r w:rsidRPr="007B5693">
              <w:rPr>
                <w:rFonts w:ascii="Verdana" w:hAnsi="Verdana" w:cs="Arial"/>
                <w:b/>
                <w:sz w:val="18"/>
                <w:szCs w:val="18"/>
              </w:rPr>
              <w:t>Cena</w:t>
            </w:r>
          </w:p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 w:cs="Arial"/>
                <w:b/>
                <w:sz w:val="18"/>
                <w:szCs w:val="18"/>
              </w:rPr>
            </w:pPr>
            <w:r w:rsidRPr="007B5693">
              <w:rPr>
                <w:rFonts w:ascii="Verdana" w:hAnsi="Verdana" w:cs="Arial"/>
                <w:b/>
                <w:sz w:val="18"/>
                <w:szCs w:val="18"/>
              </w:rPr>
              <w:t>(brutto)</w:t>
            </w:r>
          </w:p>
        </w:tc>
      </w:tr>
      <w:tr w:rsidR="00C8305D" w:rsidRPr="007B5693" w:rsidTr="00CD30B3">
        <w:trPr>
          <w:trHeight w:val="615"/>
        </w:trPr>
        <w:tc>
          <w:tcPr>
            <w:tcW w:w="9322" w:type="dxa"/>
            <w:gridSpan w:val="4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rPr>
                <w:rFonts w:ascii="Verdana" w:hAnsi="Verdana"/>
                <w:b/>
                <w:sz w:val="18"/>
                <w:szCs w:val="18"/>
              </w:rPr>
            </w:pPr>
          </w:p>
        </w:tc>
      </w:tr>
      <w:tr w:rsidR="00C8305D" w:rsidRPr="007B5693" w:rsidTr="00CD30B3">
        <w:trPr>
          <w:trHeight w:val="345"/>
        </w:trPr>
        <w:tc>
          <w:tcPr>
            <w:tcW w:w="675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sz w:val="18"/>
                <w:szCs w:val="18"/>
              </w:rPr>
            </w:pPr>
            <w:r>
              <w:rPr>
                <w:rFonts w:ascii="Verdana" w:hAnsi="Verdana"/>
                <w:sz w:val="18"/>
                <w:szCs w:val="18"/>
              </w:rPr>
              <w:t>1.</w:t>
            </w:r>
          </w:p>
        </w:tc>
        <w:tc>
          <w:tcPr>
            <w:tcW w:w="5670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rPr>
                <w:rFonts w:ascii="Verdana" w:hAnsi="Verdana"/>
                <w:sz w:val="18"/>
                <w:szCs w:val="18"/>
              </w:rPr>
            </w:pPr>
            <w:r>
              <w:rPr>
                <w:rFonts w:ascii="Verdana" w:hAnsi="Verdana"/>
                <w:sz w:val="18"/>
                <w:szCs w:val="18"/>
              </w:rPr>
              <w:t>Roboty przygotowawcze</w:t>
            </w:r>
          </w:p>
        </w:tc>
        <w:tc>
          <w:tcPr>
            <w:tcW w:w="1418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sz w:val="18"/>
                <w:szCs w:val="18"/>
              </w:rPr>
            </w:pPr>
            <w:r>
              <w:rPr>
                <w:rFonts w:ascii="Verdana" w:hAnsi="Verdana"/>
                <w:sz w:val="18"/>
                <w:szCs w:val="18"/>
              </w:rPr>
              <w:t>ryczałt</w:t>
            </w:r>
          </w:p>
        </w:tc>
        <w:tc>
          <w:tcPr>
            <w:tcW w:w="1559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sz w:val="18"/>
                <w:szCs w:val="18"/>
              </w:rPr>
            </w:pPr>
          </w:p>
        </w:tc>
      </w:tr>
      <w:tr w:rsidR="00C8305D" w:rsidRPr="007B5693" w:rsidTr="00CD30B3">
        <w:trPr>
          <w:trHeight w:val="345"/>
        </w:trPr>
        <w:tc>
          <w:tcPr>
            <w:tcW w:w="675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sz w:val="18"/>
                <w:szCs w:val="18"/>
              </w:rPr>
            </w:pPr>
            <w:r>
              <w:rPr>
                <w:rFonts w:ascii="Verdana" w:hAnsi="Verdana"/>
                <w:sz w:val="18"/>
                <w:szCs w:val="18"/>
              </w:rPr>
              <w:t>1.1.</w:t>
            </w:r>
          </w:p>
        </w:tc>
        <w:tc>
          <w:tcPr>
            <w:tcW w:w="5670" w:type="dxa"/>
            <w:vAlign w:val="center"/>
          </w:tcPr>
          <w:p w:rsidR="00C8305D" w:rsidRPr="007B5693" w:rsidRDefault="00C8305D" w:rsidP="00CD30B3">
            <w:pPr>
              <w:spacing w:line="360" w:lineRule="auto"/>
              <w:rPr>
                <w:rFonts w:ascii="Verdana" w:hAnsi="Verdana" w:cs="Arial"/>
                <w:sz w:val="18"/>
                <w:szCs w:val="18"/>
              </w:rPr>
            </w:pPr>
            <w:r>
              <w:rPr>
                <w:rFonts w:ascii="Verdana" w:hAnsi="Verdana" w:cs="Arial"/>
                <w:sz w:val="18"/>
                <w:szCs w:val="18"/>
              </w:rPr>
              <w:t>Roboty ziemne</w:t>
            </w:r>
          </w:p>
        </w:tc>
        <w:tc>
          <w:tcPr>
            <w:tcW w:w="1418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sz w:val="18"/>
                <w:szCs w:val="18"/>
              </w:rPr>
            </w:pPr>
            <w:r>
              <w:rPr>
                <w:rFonts w:ascii="Verdana" w:hAnsi="Verdana"/>
                <w:sz w:val="18"/>
                <w:szCs w:val="18"/>
              </w:rPr>
              <w:t>ryczałt</w:t>
            </w:r>
          </w:p>
        </w:tc>
        <w:tc>
          <w:tcPr>
            <w:tcW w:w="1559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sz w:val="18"/>
                <w:szCs w:val="18"/>
              </w:rPr>
            </w:pPr>
          </w:p>
        </w:tc>
      </w:tr>
      <w:tr w:rsidR="00C8305D" w:rsidRPr="007B5693" w:rsidTr="00CD30B3">
        <w:trPr>
          <w:trHeight w:val="345"/>
        </w:trPr>
        <w:tc>
          <w:tcPr>
            <w:tcW w:w="675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sz w:val="18"/>
                <w:szCs w:val="18"/>
              </w:rPr>
            </w:pPr>
            <w:r>
              <w:rPr>
                <w:rFonts w:ascii="Verdana" w:hAnsi="Verdana"/>
                <w:sz w:val="18"/>
                <w:szCs w:val="18"/>
              </w:rPr>
              <w:t>1.2.</w:t>
            </w:r>
          </w:p>
        </w:tc>
        <w:tc>
          <w:tcPr>
            <w:tcW w:w="5670" w:type="dxa"/>
            <w:vAlign w:val="center"/>
          </w:tcPr>
          <w:p w:rsidR="00C8305D" w:rsidRPr="007B5693" w:rsidRDefault="00C8305D" w:rsidP="00CD30B3">
            <w:pPr>
              <w:spacing w:line="360" w:lineRule="auto"/>
              <w:rPr>
                <w:rFonts w:ascii="Verdana" w:hAnsi="Verdana"/>
                <w:sz w:val="18"/>
                <w:szCs w:val="18"/>
              </w:rPr>
            </w:pPr>
            <w:r>
              <w:rPr>
                <w:rFonts w:ascii="Verdana" w:hAnsi="Verdana"/>
                <w:sz w:val="18"/>
                <w:szCs w:val="18"/>
              </w:rPr>
              <w:t>Roboty montażowe</w:t>
            </w:r>
          </w:p>
        </w:tc>
        <w:tc>
          <w:tcPr>
            <w:tcW w:w="1418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sz w:val="18"/>
                <w:szCs w:val="18"/>
              </w:rPr>
            </w:pPr>
            <w:r>
              <w:rPr>
                <w:rFonts w:ascii="Verdana" w:hAnsi="Verdana"/>
                <w:sz w:val="18"/>
                <w:szCs w:val="18"/>
              </w:rPr>
              <w:t>ryczałt</w:t>
            </w:r>
          </w:p>
        </w:tc>
        <w:tc>
          <w:tcPr>
            <w:tcW w:w="1559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sz w:val="18"/>
                <w:szCs w:val="18"/>
              </w:rPr>
            </w:pPr>
          </w:p>
        </w:tc>
      </w:tr>
      <w:tr w:rsidR="00C8305D" w:rsidRPr="007B5693" w:rsidTr="00CD30B3">
        <w:trPr>
          <w:trHeight w:val="446"/>
        </w:trPr>
        <w:tc>
          <w:tcPr>
            <w:tcW w:w="7763" w:type="dxa"/>
            <w:gridSpan w:val="3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right"/>
              <w:rPr>
                <w:rFonts w:ascii="Verdana" w:hAnsi="Verdana"/>
                <w:b/>
                <w:sz w:val="18"/>
                <w:szCs w:val="18"/>
              </w:rPr>
            </w:pPr>
            <w:r w:rsidRPr="007B5693">
              <w:rPr>
                <w:rFonts w:ascii="Verdana" w:hAnsi="Verdana"/>
                <w:b/>
                <w:sz w:val="18"/>
                <w:szCs w:val="18"/>
              </w:rPr>
              <w:t>Łącznie</w:t>
            </w:r>
            <w:r w:rsidRPr="007B5693">
              <w:rPr>
                <w:rFonts w:ascii="Verdana" w:hAnsi="Verdana"/>
                <w:sz w:val="18"/>
                <w:szCs w:val="18"/>
              </w:rPr>
              <w:t xml:space="preserve"> </w:t>
            </w:r>
            <w:r w:rsidRPr="007B5693">
              <w:rPr>
                <w:rFonts w:ascii="Verdana" w:hAnsi="Verdana"/>
                <w:b/>
                <w:sz w:val="18"/>
                <w:szCs w:val="18"/>
              </w:rPr>
              <w:t>Cena Oferty</w:t>
            </w:r>
            <w:r w:rsidRPr="007B5693">
              <w:rPr>
                <w:rFonts w:ascii="Verdana" w:hAnsi="Verdana"/>
                <w:sz w:val="18"/>
                <w:szCs w:val="18"/>
              </w:rPr>
              <w:t xml:space="preserve"> - do przeniesienia do Formularza oferty</w:t>
            </w:r>
          </w:p>
        </w:tc>
        <w:tc>
          <w:tcPr>
            <w:tcW w:w="1559" w:type="dxa"/>
            <w:vAlign w:val="center"/>
          </w:tcPr>
          <w:p w:rsidR="00C8305D" w:rsidRPr="007B5693" w:rsidRDefault="00C8305D" w:rsidP="00CD30B3">
            <w:pPr>
              <w:tabs>
                <w:tab w:val="left" w:pos="540"/>
              </w:tabs>
              <w:spacing w:line="360" w:lineRule="auto"/>
              <w:jc w:val="center"/>
              <w:rPr>
                <w:rFonts w:ascii="Verdana" w:hAnsi="Verdana"/>
                <w:b/>
                <w:sz w:val="18"/>
                <w:szCs w:val="18"/>
              </w:rPr>
            </w:pPr>
          </w:p>
        </w:tc>
      </w:tr>
    </w:tbl>
    <w:p w:rsidR="00C8305D" w:rsidRPr="0084746E" w:rsidRDefault="00C8305D" w:rsidP="00C8305D">
      <w:pPr>
        <w:jc w:val="both"/>
        <w:rPr>
          <w:rFonts w:ascii="Calibri" w:hAnsi="Calibri" w:cs="Calibri"/>
          <w:sz w:val="18"/>
          <w:szCs w:val="18"/>
        </w:rPr>
      </w:pPr>
    </w:p>
    <w:p w:rsidR="00C8305D" w:rsidRPr="0084746E" w:rsidRDefault="00C8305D" w:rsidP="00C8305D">
      <w:pPr>
        <w:jc w:val="both"/>
        <w:rPr>
          <w:rFonts w:ascii="Calibri" w:hAnsi="Calibri" w:cs="Calibri"/>
          <w:sz w:val="18"/>
          <w:szCs w:val="18"/>
        </w:rPr>
      </w:pPr>
    </w:p>
    <w:p w:rsidR="00C8305D" w:rsidRPr="0084746E" w:rsidRDefault="00C8305D" w:rsidP="00C8305D">
      <w:pPr>
        <w:jc w:val="both"/>
        <w:rPr>
          <w:rFonts w:ascii="Calibri" w:hAnsi="Calibri" w:cs="Calibri"/>
          <w:sz w:val="18"/>
          <w:szCs w:val="18"/>
        </w:rPr>
      </w:pPr>
    </w:p>
    <w:p w:rsidR="00C8305D" w:rsidRPr="0084746E" w:rsidRDefault="00C8305D" w:rsidP="00C8305D">
      <w:pPr>
        <w:jc w:val="both"/>
        <w:rPr>
          <w:rFonts w:ascii="Calibri" w:hAnsi="Calibri" w:cs="Calibri"/>
          <w:sz w:val="18"/>
          <w:szCs w:val="18"/>
        </w:rPr>
      </w:pPr>
    </w:p>
    <w:tbl>
      <w:tblPr>
        <w:tblW w:w="5000" w:type="pct"/>
        <w:tblCellMar>
          <w:left w:w="180" w:type="dxa"/>
          <w:right w:w="180" w:type="dxa"/>
        </w:tblCellMar>
        <w:tblLook w:val="0000" w:firstRow="0" w:lastRow="0" w:firstColumn="0" w:lastColumn="0" w:noHBand="0" w:noVBand="0"/>
      </w:tblPr>
      <w:tblGrid>
        <w:gridCol w:w="4536"/>
        <w:gridCol w:w="4536"/>
      </w:tblGrid>
      <w:tr w:rsidR="00C8305D" w:rsidRPr="0084746E" w:rsidTr="00CD30B3">
        <w:tblPrEx>
          <w:tblCellMar>
            <w:top w:w="0" w:type="dxa"/>
            <w:bottom w:w="0" w:type="dxa"/>
          </w:tblCellMar>
        </w:tblPrEx>
        <w:trPr>
          <w:trHeight w:val="959"/>
        </w:trPr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overflowPunct w:val="0"/>
              <w:adjustRightInd w:val="0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</w:t>
            </w:r>
            <w:r w:rsidRPr="0084746E">
              <w:rPr>
                <w:rFonts w:ascii="Calibri" w:hAnsi="Calibri" w:cs="Tahoma"/>
                <w:noProof/>
                <w:kern w:val="28"/>
                <w:sz w:val="18"/>
                <w:szCs w:val="18"/>
              </w:rPr>
              <w:t xml:space="preserve">, dnia </w:t>
            </w: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</w:t>
            </w:r>
          </w:p>
        </w:tc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widowControl w:val="0"/>
              <w:tabs>
                <w:tab w:val="left" w:pos="425"/>
              </w:tabs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noProof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.............................................</w:t>
            </w:r>
          </w:p>
          <w:p w:rsidR="00C8305D" w:rsidRPr="008474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imię, nazwisko (pieczęć) i podpis/y osoby/osób</w:t>
            </w:r>
          </w:p>
          <w:p w:rsidR="00C8305D" w:rsidRPr="0084746E" w:rsidRDefault="00C8305D" w:rsidP="00CD30B3">
            <w:pPr>
              <w:overflowPunct w:val="0"/>
              <w:adjustRightInd w:val="0"/>
              <w:jc w:val="center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upoważnionej/ych do reprezentowania Wykonawcy</w:t>
            </w:r>
          </w:p>
        </w:tc>
      </w:tr>
    </w:tbl>
    <w:p w:rsidR="00C8305D" w:rsidRPr="0084746E" w:rsidRDefault="00C8305D" w:rsidP="00C8305D">
      <w:pPr>
        <w:rPr>
          <w:rFonts w:ascii="Calibri" w:hAnsi="Calibri" w:cs="Calibri"/>
          <w:sz w:val="20"/>
          <w:szCs w:val="20"/>
        </w:rPr>
      </w:pPr>
    </w:p>
    <w:p w:rsidR="00C8305D" w:rsidRPr="007B5693" w:rsidRDefault="00C8305D" w:rsidP="00C8305D">
      <w:pPr>
        <w:pStyle w:val="Nagwek4"/>
        <w:spacing w:line="360" w:lineRule="auto"/>
        <w:ind w:left="1985" w:hanging="1985"/>
        <w:rPr>
          <w:rFonts w:ascii="Verdana" w:hAnsi="Verdana"/>
          <w:sz w:val="18"/>
          <w:szCs w:val="18"/>
        </w:rPr>
      </w:pPr>
      <w:r w:rsidRPr="0084746E">
        <w:rPr>
          <w:rFonts w:cs="Tahoma"/>
          <w:sz w:val="20"/>
          <w:szCs w:val="20"/>
        </w:rPr>
        <w:br w:type="page"/>
      </w:r>
      <w:r>
        <w:rPr>
          <w:rFonts w:ascii="Verdana" w:hAnsi="Verdana"/>
          <w:sz w:val="18"/>
          <w:szCs w:val="18"/>
        </w:rPr>
        <w:lastRenderedPageBreak/>
        <w:t>Załącznik nr 2</w:t>
      </w:r>
      <w:r w:rsidRPr="007B5693">
        <w:rPr>
          <w:rFonts w:ascii="Verdana" w:hAnsi="Verdana"/>
          <w:sz w:val="18"/>
          <w:szCs w:val="18"/>
        </w:rPr>
        <w:t xml:space="preserve"> – </w:t>
      </w:r>
      <w:r w:rsidRPr="007B5693">
        <w:rPr>
          <w:rFonts w:ascii="Verdana" w:hAnsi="Verdana" w:cs="Verdana"/>
          <w:bCs w:val="0"/>
          <w:sz w:val="18"/>
          <w:szCs w:val="18"/>
        </w:rPr>
        <w:t>Wzór oświadczenia Wykonawcy o braku podstaw do wykluczenia z postępowania</w:t>
      </w:r>
      <w:r>
        <w:rPr>
          <w:rFonts w:ascii="Verdana" w:hAnsi="Verdana" w:cs="Verdana"/>
          <w:bCs w:val="0"/>
          <w:sz w:val="18"/>
          <w:szCs w:val="18"/>
        </w:rPr>
        <w:t xml:space="preserve"> oraz spełnianiu warunków udziału w postępowaniu</w:t>
      </w:r>
    </w:p>
    <w:p w:rsidR="00C8305D" w:rsidRPr="007B5693" w:rsidRDefault="00C8305D" w:rsidP="00C8305D">
      <w:pPr>
        <w:spacing w:line="360" w:lineRule="auto"/>
        <w:jc w:val="center"/>
        <w:rPr>
          <w:rFonts w:ascii="Verdana" w:hAnsi="Verdana" w:cs="Verdana"/>
          <w:b/>
          <w:bCs/>
          <w:sz w:val="18"/>
          <w:szCs w:val="18"/>
        </w:rPr>
      </w:pPr>
    </w:p>
    <w:p w:rsidR="00C8305D" w:rsidRPr="007B5693" w:rsidRDefault="00C8305D" w:rsidP="00C8305D">
      <w:pPr>
        <w:spacing w:line="360" w:lineRule="auto"/>
        <w:jc w:val="center"/>
        <w:rPr>
          <w:rFonts w:ascii="Verdana" w:hAnsi="Verdana" w:cs="Verdana"/>
          <w:b/>
          <w:bCs/>
          <w:sz w:val="18"/>
          <w:szCs w:val="18"/>
        </w:rPr>
      </w:pPr>
      <w:r w:rsidRPr="007B5693">
        <w:rPr>
          <w:rFonts w:ascii="Verdana" w:hAnsi="Verdana" w:cs="Verdana"/>
          <w:b/>
          <w:bCs/>
          <w:sz w:val="18"/>
          <w:szCs w:val="18"/>
        </w:rPr>
        <w:t>OŚWIADCZENIE WYKONAWCY O BRAKU PODSTAW DO WYKLUCZENIA Z POSTĘPOWANIA</w:t>
      </w:r>
      <w:r>
        <w:rPr>
          <w:rFonts w:ascii="Verdana" w:hAnsi="Verdana" w:cs="Verdana"/>
          <w:b/>
          <w:bCs/>
          <w:sz w:val="18"/>
          <w:szCs w:val="18"/>
        </w:rPr>
        <w:t xml:space="preserve"> ORAZ SPEŁNIANIU WARUNKÓW UDZIAŁU W POSTĘPOWANIU</w:t>
      </w:r>
    </w:p>
    <w:p w:rsidR="00C8305D" w:rsidRPr="00204FAF" w:rsidRDefault="00C8305D" w:rsidP="00C8305D">
      <w:pPr>
        <w:autoSpaceDE w:val="0"/>
        <w:autoSpaceDN w:val="0"/>
        <w:adjustRightInd w:val="0"/>
        <w:spacing w:line="360" w:lineRule="auto"/>
        <w:rPr>
          <w:rFonts w:ascii="Verdana" w:hAnsi="Verdana" w:cs="Verdana"/>
          <w:b/>
          <w:sz w:val="18"/>
          <w:szCs w:val="18"/>
        </w:rPr>
      </w:pPr>
      <w:r w:rsidRPr="007B5693">
        <w:rPr>
          <w:rFonts w:ascii="Verdana" w:hAnsi="Verdana" w:cs="Arial"/>
          <w:sz w:val="18"/>
          <w:szCs w:val="18"/>
        </w:rPr>
        <w:t xml:space="preserve">na: </w:t>
      </w:r>
      <w:r w:rsidRPr="00204FAF">
        <w:rPr>
          <w:rFonts w:ascii="Verdana" w:hAnsi="Verdana" w:cs="Verdana"/>
          <w:b/>
          <w:sz w:val="18"/>
          <w:szCs w:val="18"/>
        </w:rPr>
        <w:t>„</w:t>
      </w:r>
      <w:r>
        <w:rPr>
          <w:rFonts w:ascii="Verdana" w:hAnsi="Verdana" w:cs="Verdana"/>
          <w:b/>
          <w:sz w:val="18"/>
          <w:szCs w:val="18"/>
        </w:rPr>
        <w:t xml:space="preserve">Przebudowa odcinka magistrali wodociągowej DN300 mm Komorów-Wioska, gmina Syców </w:t>
      </w:r>
      <w:r w:rsidRPr="00204FAF">
        <w:rPr>
          <w:rFonts w:ascii="Verdana" w:hAnsi="Verdana" w:cs="Verdana"/>
          <w:b/>
          <w:sz w:val="18"/>
          <w:szCs w:val="18"/>
        </w:rPr>
        <w:t>”</w:t>
      </w: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C8305D" w:rsidRPr="007B5693" w:rsidTr="00CD30B3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C8305D" w:rsidRPr="007B5693" w:rsidRDefault="00C8305D" w:rsidP="00CD30B3">
            <w:pPr>
              <w:keepNext/>
              <w:ind w:firstLine="290"/>
              <w:jc w:val="both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B5693">
              <w:rPr>
                <w:rFonts w:ascii="Verdana" w:hAnsi="Verdana" w:cs="Arial"/>
                <w:bCs/>
                <w:sz w:val="18"/>
                <w:szCs w:val="18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C8305D" w:rsidRPr="007B5693" w:rsidRDefault="00C8305D" w:rsidP="00CD30B3">
            <w:pPr>
              <w:keepNext/>
              <w:jc w:val="right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B5693">
              <w:rPr>
                <w:rFonts w:ascii="Verdana" w:hAnsi="Verdana"/>
                <w:bCs/>
                <w:sz w:val="18"/>
                <w:szCs w:val="18"/>
              </w:rPr>
              <w:t>ZP/</w:t>
            </w:r>
            <w:r>
              <w:rPr>
                <w:rFonts w:ascii="Verdana" w:hAnsi="Verdana"/>
                <w:bCs/>
                <w:sz w:val="18"/>
                <w:szCs w:val="18"/>
              </w:rPr>
              <w:t>1</w:t>
            </w:r>
            <w:r w:rsidRPr="007B5693">
              <w:rPr>
                <w:rFonts w:ascii="Verdana" w:hAnsi="Verdana"/>
                <w:bCs/>
                <w:sz w:val="18"/>
                <w:szCs w:val="18"/>
              </w:rPr>
              <w:t>/</w:t>
            </w:r>
            <w:r>
              <w:rPr>
                <w:rFonts w:ascii="Verdana" w:hAnsi="Verdana"/>
                <w:bCs/>
                <w:sz w:val="18"/>
                <w:szCs w:val="18"/>
              </w:rPr>
              <w:t>WK</w:t>
            </w:r>
            <w:r w:rsidRPr="007B5693">
              <w:rPr>
                <w:rFonts w:ascii="Verdana" w:hAnsi="Verdana"/>
                <w:bCs/>
                <w:sz w:val="18"/>
                <w:szCs w:val="18"/>
              </w:rPr>
              <w:t>/</w:t>
            </w:r>
            <w:r w:rsidRPr="007B5693">
              <w:rPr>
                <w:rFonts w:ascii="Verdana" w:hAnsi="Verdana" w:cs="Arial"/>
                <w:bCs/>
                <w:sz w:val="18"/>
                <w:szCs w:val="18"/>
              </w:rPr>
              <w:t>201</w:t>
            </w:r>
            <w:r>
              <w:rPr>
                <w:rFonts w:ascii="Verdana" w:hAnsi="Verdana" w:cs="Arial"/>
                <w:bCs/>
                <w:sz w:val="18"/>
                <w:szCs w:val="18"/>
              </w:rPr>
              <w:t>7</w:t>
            </w:r>
          </w:p>
        </w:tc>
      </w:tr>
    </w:tbl>
    <w:p w:rsidR="00C8305D" w:rsidRDefault="00C8305D" w:rsidP="00C8305D">
      <w:pPr>
        <w:rPr>
          <w:rFonts w:ascii="Calibri" w:hAnsi="Calibri" w:cs="Tahoma"/>
          <w:bCs/>
          <w:sz w:val="18"/>
          <w:szCs w:val="18"/>
        </w:rPr>
      </w:pPr>
    </w:p>
    <w:p w:rsidR="00C8305D" w:rsidRPr="002E166E" w:rsidRDefault="00C8305D" w:rsidP="00C8305D">
      <w:pPr>
        <w:rPr>
          <w:rFonts w:ascii="Verdana" w:hAnsi="Verdana"/>
          <w:bCs/>
          <w:sz w:val="18"/>
          <w:szCs w:val="18"/>
        </w:rPr>
      </w:pPr>
      <w:r w:rsidRPr="002E166E">
        <w:rPr>
          <w:rFonts w:ascii="Verdana" w:hAnsi="Verdana"/>
          <w:bCs/>
          <w:sz w:val="18"/>
          <w:szCs w:val="18"/>
        </w:rPr>
        <w:t>Nazwa i adres Wykonawcy:</w:t>
      </w:r>
    </w:p>
    <w:p w:rsidR="00C8305D" w:rsidRPr="002E166E" w:rsidRDefault="00C8305D" w:rsidP="00C8305D">
      <w:pPr>
        <w:rPr>
          <w:bCs/>
          <w:sz w:val="18"/>
          <w:szCs w:val="18"/>
        </w:rPr>
      </w:pPr>
      <w:r w:rsidRPr="002E166E">
        <w:rPr>
          <w:bCs/>
          <w:sz w:val="18"/>
          <w:szCs w:val="18"/>
        </w:rPr>
        <w:t>...................................................................................................................................................................</w:t>
      </w:r>
    </w:p>
    <w:p w:rsidR="00C8305D" w:rsidRPr="002E166E" w:rsidRDefault="00C8305D" w:rsidP="00C8305D">
      <w:pPr>
        <w:rPr>
          <w:bCs/>
          <w:sz w:val="18"/>
          <w:szCs w:val="18"/>
        </w:rPr>
      </w:pPr>
      <w:r w:rsidRPr="002E166E">
        <w:rPr>
          <w:bCs/>
          <w:sz w:val="18"/>
          <w:szCs w:val="18"/>
        </w:rPr>
        <w:t>...................................................................................................................................................................</w:t>
      </w:r>
    </w:p>
    <w:p w:rsidR="00C8305D" w:rsidRPr="002E166E" w:rsidRDefault="00C8305D" w:rsidP="00C8305D">
      <w:pPr>
        <w:rPr>
          <w:bCs/>
          <w:sz w:val="20"/>
          <w:szCs w:val="20"/>
        </w:rPr>
      </w:pPr>
    </w:p>
    <w:p w:rsidR="00C8305D" w:rsidRPr="002E166E" w:rsidRDefault="00C8305D" w:rsidP="00C8305D">
      <w:pPr>
        <w:tabs>
          <w:tab w:val="left" w:pos="284"/>
          <w:tab w:val="left" w:pos="426"/>
        </w:tabs>
        <w:jc w:val="both"/>
        <w:rPr>
          <w:rFonts w:ascii="Verdana" w:hAnsi="Verdana"/>
          <w:b/>
          <w:sz w:val="18"/>
          <w:szCs w:val="18"/>
        </w:rPr>
      </w:pPr>
      <w:r w:rsidRPr="002E166E">
        <w:rPr>
          <w:rFonts w:ascii="Verdana" w:hAnsi="Verdana"/>
          <w:b/>
          <w:sz w:val="18"/>
          <w:szCs w:val="18"/>
        </w:rPr>
        <w:t>I.</w:t>
      </w:r>
      <w:r w:rsidRPr="002E166E">
        <w:rPr>
          <w:rFonts w:ascii="Verdana" w:hAnsi="Verdana"/>
          <w:b/>
          <w:sz w:val="18"/>
          <w:szCs w:val="18"/>
        </w:rPr>
        <w:tab/>
        <w:t xml:space="preserve">Na podstawie art. 25a ust. 1 ustawy z dnia 29 stycznia 2004 r. Prawo zamówień publicznych oświadczam, że </w:t>
      </w:r>
      <w:r w:rsidRPr="002E166E">
        <w:rPr>
          <w:rFonts w:ascii="Verdana" w:hAnsi="Verdana"/>
          <w:b/>
          <w:bCs/>
          <w:sz w:val="18"/>
          <w:szCs w:val="18"/>
        </w:rPr>
        <w:t>na dzień składania ofert</w:t>
      </w:r>
      <w:r w:rsidRPr="002E166E">
        <w:rPr>
          <w:rFonts w:ascii="Verdana" w:hAnsi="Verdana"/>
          <w:bCs/>
          <w:sz w:val="18"/>
          <w:szCs w:val="18"/>
        </w:rPr>
        <w:t xml:space="preserve"> </w:t>
      </w:r>
      <w:r w:rsidRPr="002E166E">
        <w:rPr>
          <w:rFonts w:ascii="Verdana" w:hAnsi="Verdana"/>
          <w:b/>
          <w:sz w:val="18"/>
          <w:szCs w:val="18"/>
        </w:rPr>
        <w:t xml:space="preserve">nie podlegam wykluczeniu na podstawie przesłanek określonych w art. 24 ust. 1 pkt 12 do 23 ustawy </w:t>
      </w:r>
      <w:proofErr w:type="spellStart"/>
      <w:r w:rsidRPr="002E166E">
        <w:rPr>
          <w:rFonts w:ascii="Verdana" w:hAnsi="Verdana"/>
          <w:b/>
          <w:sz w:val="18"/>
          <w:szCs w:val="18"/>
        </w:rPr>
        <w:t>Pzp</w:t>
      </w:r>
      <w:proofErr w:type="spellEnd"/>
      <w:r w:rsidRPr="002E166E">
        <w:rPr>
          <w:rFonts w:ascii="Verdana" w:hAnsi="Verdana"/>
          <w:b/>
          <w:sz w:val="18"/>
          <w:szCs w:val="18"/>
        </w:rPr>
        <w:t>.</w:t>
      </w:r>
    </w:p>
    <w:p w:rsidR="00C8305D" w:rsidRPr="002E166E" w:rsidRDefault="00C8305D" w:rsidP="00C8305D">
      <w:pPr>
        <w:tabs>
          <w:tab w:val="left" w:pos="284"/>
        </w:tabs>
        <w:autoSpaceDE w:val="0"/>
        <w:autoSpaceDN w:val="0"/>
        <w:adjustRightInd w:val="0"/>
        <w:spacing w:before="120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 przedmiotowym postępowaniu Zamawiający wykluczy:</w:t>
      </w:r>
    </w:p>
    <w:p w:rsidR="00C8305D" w:rsidRPr="002E166E" w:rsidRDefault="00C8305D" w:rsidP="00C8305D">
      <w:pPr>
        <w:numPr>
          <w:ilvl w:val="3"/>
          <w:numId w:val="4"/>
        </w:numPr>
        <w:tabs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Wykonawcę, który nie wykazał spełniania warunków udziału w postępowaniu lub nie został zaproszony do negocjacji lub złożenia ofert wstępnych albo ofert, lub nie wykazał braku podstaw wykluczenia;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 będącego osobą fizyczną, którego prawomocnie skazano za przestępstwo:</w:t>
      </w:r>
    </w:p>
    <w:p w:rsidR="00C8305D" w:rsidRPr="002E166E" w:rsidRDefault="00C8305D" w:rsidP="00C8305D">
      <w:pPr>
        <w:numPr>
          <w:ilvl w:val="0"/>
          <w:numId w:val="5"/>
        </w:numPr>
        <w:tabs>
          <w:tab w:val="num" w:pos="567"/>
        </w:tabs>
        <w:autoSpaceDE w:val="0"/>
        <w:autoSpaceDN w:val="0"/>
        <w:adjustRightInd w:val="0"/>
        <w:ind w:left="567" w:hanging="283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 xml:space="preserve">o którym mowa w art. 165a, art. 181–188, art. 189a, art. 218–221, art. 228–230a, art. 250a, art. 258 lub art. 270–309 ustawy z dnia 6 czerwca 1997 r. –Kodeks karny (Dz. U. poz. 553, z </w:t>
      </w:r>
      <w:proofErr w:type="spellStart"/>
      <w:r w:rsidRPr="002E166E">
        <w:rPr>
          <w:rFonts w:ascii="Verdana" w:hAnsi="Verdana"/>
          <w:iCs/>
          <w:sz w:val="16"/>
          <w:szCs w:val="16"/>
        </w:rPr>
        <w:t>późn</w:t>
      </w:r>
      <w:proofErr w:type="spellEnd"/>
      <w:r w:rsidRPr="002E166E">
        <w:rPr>
          <w:rFonts w:ascii="Verdana" w:hAnsi="Verdana"/>
          <w:iCs/>
          <w:sz w:val="16"/>
          <w:szCs w:val="16"/>
        </w:rPr>
        <w:t xml:space="preserve">. zm.) lub art. 46 lub art. 48 ustawy z dnia 25 czerwca 2010 r. o sporcie (Dz. U. z 2016 r. poz. 176), </w:t>
      </w:r>
    </w:p>
    <w:p w:rsidR="00C8305D" w:rsidRPr="002E166E" w:rsidRDefault="00C8305D" w:rsidP="00C8305D">
      <w:pPr>
        <w:numPr>
          <w:ilvl w:val="0"/>
          <w:numId w:val="5"/>
        </w:numPr>
        <w:tabs>
          <w:tab w:val="num" w:pos="567"/>
        </w:tabs>
        <w:autoSpaceDE w:val="0"/>
        <w:autoSpaceDN w:val="0"/>
        <w:adjustRightInd w:val="0"/>
        <w:ind w:left="567" w:hanging="283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o charakterze terrorystycznym, o którym mowa w art. 115 § 20 ustawy z dnia 6 czerwca 1997 r. – Kodeks karny,</w:t>
      </w:r>
    </w:p>
    <w:p w:rsidR="00C8305D" w:rsidRPr="002E166E" w:rsidRDefault="00C8305D" w:rsidP="00C8305D">
      <w:pPr>
        <w:numPr>
          <w:ilvl w:val="0"/>
          <w:numId w:val="5"/>
        </w:numPr>
        <w:tabs>
          <w:tab w:val="num" w:pos="567"/>
          <w:tab w:val="left" w:pos="993"/>
        </w:tabs>
        <w:autoSpaceDE w:val="0"/>
        <w:autoSpaceDN w:val="0"/>
        <w:adjustRightInd w:val="0"/>
        <w:ind w:left="567" w:hanging="283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skarbowe,</w:t>
      </w:r>
    </w:p>
    <w:p w:rsidR="00C8305D" w:rsidRPr="002E166E" w:rsidRDefault="00C8305D" w:rsidP="00C8305D">
      <w:pPr>
        <w:numPr>
          <w:ilvl w:val="0"/>
          <w:numId w:val="5"/>
        </w:numPr>
        <w:tabs>
          <w:tab w:val="num" w:pos="567"/>
        </w:tabs>
        <w:autoSpaceDE w:val="0"/>
        <w:autoSpaceDN w:val="0"/>
        <w:adjustRightInd w:val="0"/>
        <w:ind w:left="567" w:hanging="283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o którym mowa w art. 9 lub art. 10 ustawy z dnia 15 czerwca 2012 r. o skutkach powierzania wykonywania pracy cudzoziemcom przebywającym wbrew przepisom na terytorium Rzeczypospolitej Polskiej (Dz. U. poz. 769);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Wykonawcę, jeżeli urzędującego członka jego organu zarządzającego lub nadzorczego, wspólnika spółki w spółce jawnej lub partnerskiej albo komplementariusza w spółce komandytowej lub komandytowo-akcyjnej lub prokurenta prawomocnie skazano za przestępstwo, o którym mowa w pkt 2;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Wykonawcę, wobec którego wydano prawomocny wyrok sądu lub ostateczną decyzję administracyjną o zaleganiu z uiszczeniem podatków, opłat lub składek na ubezpieczenia społeczne lub zdrowotne, chyba że wykonawca dokonał płatności należnych podatków, opłat lub składek na ubezpieczenia społeczne lub zdrowotne wraz z odsetkami lub grzywnami lub zawarł wiążące porozumienie w sprawie spłaty tych należności;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Wykonawcę, który w wyniku zamierzonego działania lub rażącego niedbalstwa wprowadził zamawiającego w błąd przy przedstawieniu informacji, że nie podlega wykluczeniu, spełnia warunki udziału w postępowaniu lub obiektywne i niedyskryminacyjne kryteria, zwane dalej „kryteriami selekcji”, lub który zataił te informacje lub nie jest w stanie przedstawić wymaganych dokumentów;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Wykonawcę, który w wyniku lekkomyślności lub niedbalstwa przedstawił informacje wprowadzające w błąd zamawiającego, mogące mieć istotny wpływ na decyzje podejmowane przez zamawiającego w postępowaniu o udzielenie zamówienia;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Wykonawcę, który bezprawnie wpływał lub próbował wpłynąć na czynności zamawiającego lub pozyskać informacje poufne, mogące dać mu przewagę w postępowaniu o udzielenie zamówienia;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Wykonawcę, który brał udział w przygotowaniu postępowania o udzielenie zamówienia lub którego pracownik, a także osoba wykonująca pracę na podstawie umowy zlecenia, o dzieło, agencyjnej lub innej umowy o świadczenie usług, brał udział w przygotowaniu takiego postępowania, chyba że spowodowane tym zakłócenie konkurencji może być wyeliminowane w inny sposób niż przez wykluczenie wykonawcy z udziału w postępowaniu;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Wykonawcę, który z innymi wykonawcami zawarł porozumienie mające na celu zakłócenie konkurencji między wykonawcami w postępowaniu o udzielenie zamówienia, co zamawiający jest w stanie wykazać za pomocą stosownych środków dowodowych;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clear" w:pos="2880"/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 będącego podmiotem zbiorowym, wobec którego sąd orzekł zakaz ubiegania się o zamówienia publiczne na podstawie ustawy z dnia 28 października 2002 r. o odpowiedzialności podmiotów zbiorowych za czyny zabronione pod groźbą kary (Dz. U. z 2015 r. poz. 1212, 1844 i 1855 oraz z 2016 r. poz. 437 i 544);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clear" w:pos="2880"/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Wykonawcę, wobec którego orzeczono tytułem środka zapobiegawczego zakaz ubiegania się o zamówienia publiczne;</w:t>
      </w:r>
    </w:p>
    <w:p w:rsidR="00C8305D" w:rsidRPr="002E166E" w:rsidRDefault="00C8305D" w:rsidP="00C8305D">
      <w:pPr>
        <w:numPr>
          <w:ilvl w:val="3"/>
          <w:numId w:val="4"/>
        </w:numPr>
        <w:tabs>
          <w:tab w:val="clear" w:pos="2880"/>
          <w:tab w:val="left" w:pos="284"/>
        </w:tabs>
        <w:autoSpaceDE w:val="0"/>
        <w:autoSpaceDN w:val="0"/>
        <w:adjustRightInd w:val="0"/>
        <w:ind w:left="284" w:hanging="284"/>
        <w:jc w:val="both"/>
        <w:rPr>
          <w:rFonts w:ascii="Verdana" w:hAnsi="Verdana"/>
          <w:iCs/>
          <w:sz w:val="16"/>
          <w:szCs w:val="16"/>
        </w:rPr>
      </w:pPr>
      <w:r w:rsidRPr="002E166E">
        <w:rPr>
          <w:rFonts w:ascii="Verdana" w:hAnsi="Verdana"/>
          <w:iCs/>
          <w:sz w:val="16"/>
          <w:szCs w:val="16"/>
        </w:rPr>
        <w:t>Wykonawców, którzy należąc do tej samej grupy kapitałowej, w rozumieniu ustawy z dnia 16 lutego 2007r. o ochronie konkurencji i konsumentów (Dz. U. z 2015 r. poz. 184, 1618 i 1634), złożyli odrębne oferty, oferty częściowe lub wnioski o dopuszczenie do udziału w postępowaniu, chyba że wykażą, że istniejące między nimi powiązania nie prowadzą do zakłócenia konkurencji w postępowaniu o udzielenie zamówienia.</w:t>
      </w:r>
    </w:p>
    <w:p w:rsidR="00C8305D" w:rsidRPr="0084746E" w:rsidRDefault="00C8305D" w:rsidP="00C8305D">
      <w:pPr>
        <w:autoSpaceDE w:val="0"/>
        <w:autoSpaceDN w:val="0"/>
        <w:adjustRightInd w:val="0"/>
        <w:jc w:val="both"/>
        <w:rPr>
          <w:rFonts w:ascii="Calibri" w:hAnsi="Calibri" w:cs="Tahoma"/>
          <w:sz w:val="20"/>
          <w:szCs w:val="20"/>
        </w:rPr>
      </w:pPr>
    </w:p>
    <w:tbl>
      <w:tblPr>
        <w:tblW w:w="5000" w:type="pct"/>
        <w:tblCellMar>
          <w:left w:w="180" w:type="dxa"/>
          <w:right w:w="180" w:type="dxa"/>
        </w:tblCellMar>
        <w:tblLook w:val="0000" w:firstRow="0" w:lastRow="0" w:firstColumn="0" w:lastColumn="0" w:noHBand="0" w:noVBand="0"/>
      </w:tblPr>
      <w:tblGrid>
        <w:gridCol w:w="3965"/>
        <w:gridCol w:w="5107"/>
      </w:tblGrid>
      <w:tr w:rsidR="00C8305D" w:rsidRPr="0084746E" w:rsidTr="00CD30B3">
        <w:tblPrEx>
          <w:tblCellMar>
            <w:top w:w="0" w:type="dxa"/>
            <w:bottom w:w="0" w:type="dxa"/>
          </w:tblCellMar>
        </w:tblPrEx>
        <w:trPr>
          <w:trHeight w:val="959"/>
        </w:trPr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2E166E" w:rsidRDefault="00C8305D" w:rsidP="00CD30B3">
            <w:pPr>
              <w:overflowPunct w:val="0"/>
              <w:adjustRightInd w:val="0"/>
              <w:rPr>
                <w:rFonts w:ascii="Verdana" w:hAnsi="Verdana" w:cs="Tahoma"/>
                <w:kern w:val="28"/>
                <w:sz w:val="18"/>
                <w:szCs w:val="18"/>
              </w:rPr>
            </w:pPr>
            <w:r w:rsidRPr="002E166E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.....................</w:t>
            </w:r>
            <w:r w:rsidRPr="002E166E">
              <w:rPr>
                <w:rFonts w:ascii="Verdana" w:hAnsi="Verdana" w:cs="Tahoma"/>
                <w:noProof/>
                <w:kern w:val="28"/>
                <w:sz w:val="18"/>
                <w:szCs w:val="18"/>
              </w:rPr>
              <w:t xml:space="preserve">, dnia </w:t>
            </w:r>
            <w:r w:rsidRPr="002E166E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</w:t>
            </w:r>
          </w:p>
        </w:tc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2E166E" w:rsidRDefault="00C8305D" w:rsidP="00CD30B3">
            <w:pPr>
              <w:widowControl w:val="0"/>
              <w:tabs>
                <w:tab w:val="left" w:pos="425"/>
              </w:tabs>
              <w:overflowPunct w:val="0"/>
              <w:autoSpaceDE w:val="0"/>
              <w:autoSpaceDN w:val="0"/>
              <w:adjustRightInd w:val="0"/>
              <w:jc w:val="center"/>
              <w:rPr>
                <w:rFonts w:ascii="Verdana" w:hAnsi="Verdana" w:cs="Tahoma"/>
                <w:noProof/>
                <w:kern w:val="28"/>
                <w:sz w:val="18"/>
                <w:szCs w:val="18"/>
              </w:rPr>
            </w:pPr>
            <w:r w:rsidRPr="002E166E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.............................................</w:t>
            </w:r>
          </w:p>
          <w:p w:rsidR="00C8305D" w:rsidRPr="002E16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jc w:val="center"/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</w:pPr>
            <w:r w:rsidRPr="002E166E"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  <w:t>imię, nazwisko (pieczęć) i podpis/y osoby/osób</w:t>
            </w:r>
          </w:p>
          <w:p w:rsidR="00C8305D" w:rsidRPr="002E166E" w:rsidRDefault="00C8305D" w:rsidP="00CD30B3">
            <w:pPr>
              <w:overflowPunct w:val="0"/>
              <w:adjustRightInd w:val="0"/>
              <w:jc w:val="center"/>
              <w:rPr>
                <w:rFonts w:ascii="Verdana" w:hAnsi="Verdana" w:cs="Tahoma"/>
                <w:kern w:val="28"/>
                <w:sz w:val="18"/>
                <w:szCs w:val="18"/>
              </w:rPr>
            </w:pPr>
            <w:r w:rsidRPr="002E166E"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  <w:t>upoważnionej/ych do reprezentowania Wykonawcy</w:t>
            </w:r>
          </w:p>
        </w:tc>
      </w:tr>
    </w:tbl>
    <w:p w:rsidR="00C8305D" w:rsidRPr="002E166E" w:rsidRDefault="00C8305D" w:rsidP="00242268">
      <w:pPr>
        <w:tabs>
          <w:tab w:val="left" w:pos="900"/>
        </w:tabs>
        <w:spacing w:before="120" w:after="120"/>
        <w:jc w:val="both"/>
        <w:rPr>
          <w:rFonts w:ascii="Verdana" w:hAnsi="Verdana"/>
          <w:b/>
          <w:sz w:val="18"/>
          <w:szCs w:val="18"/>
        </w:rPr>
      </w:pPr>
      <w:r w:rsidRPr="0084746E">
        <w:rPr>
          <w:rFonts w:ascii="Calibri" w:hAnsi="Calibri" w:cs="Tahoma"/>
          <w:b/>
          <w:sz w:val="18"/>
          <w:szCs w:val="18"/>
        </w:rPr>
        <w:br w:type="page"/>
      </w:r>
      <w:r w:rsidRPr="002E166E">
        <w:rPr>
          <w:rFonts w:ascii="Verdana" w:hAnsi="Verdana"/>
          <w:b/>
          <w:sz w:val="18"/>
          <w:szCs w:val="18"/>
        </w:rPr>
        <w:lastRenderedPageBreak/>
        <w:t>II.</w:t>
      </w:r>
      <w:r w:rsidRPr="002E166E">
        <w:rPr>
          <w:rFonts w:ascii="Verdana" w:hAnsi="Verdana"/>
          <w:b/>
          <w:sz w:val="18"/>
          <w:szCs w:val="18"/>
        </w:rPr>
        <w:tab/>
        <w:t>Na podstawie art. 25a ust. 1 ustawy z dnia 29 stycznia 2004 r. Prawo zamówień publicznych oświadczam, że na dzień składania ofert spełniam warunki w postępowaniu określone przez Zamawiającego w zakresie:</w:t>
      </w:r>
    </w:p>
    <w:p w:rsidR="00C8305D" w:rsidRPr="002E166E" w:rsidRDefault="00C8305D" w:rsidP="00C8305D">
      <w:pPr>
        <w:tabs>
          <w:tab w:val="left" w:pos="664"/>
        </w:tabs>
        <w:spacing w:before="120" w:after="120"/>
        <w:ind w:left="567" w:hanging="283"/>
        <w:jc w:val="both"/>
        <w:rPr>
          <w:rFonts w:ascii="Verdana" w:hAnsi="Verdana"/>
          <w:sz w:val="18"/>
          <w:szCs w:val="18"/>
        </w:rPr>
      </w:pPr>
      <w:r w:rsidRPr="002E166E">
        <w:rPr>
          <w:rFonts w:ascii="Verdana" w:hAnsi="Verdana"/>
          <w:bCs/>
          <w:sz w:val="18"/>
          <w:szCs w:val="18"/>
        </w:rPr>
        <w:t>1.</w:t>
      </w:r>
      <w:r w:rsidRPr="002E166E">
        <w:rPr>
          <w:rFonts w:ascii="Verdana" w:hAnsi="Verdana"/>
          <w:sz w:val="18"/>
          <w:szCs w:val="18"/>
        </w:rPr>
        <w:tab/>
        <w:t>kompetencji lub uprawnień do prowadzenia określonej działalności zawodowej, o ile wynika to z odrębnych przepisów – zgodnie z warunkiem określonym w SIWZ;</w:t>
      </w:r>
    </w:p>
    <w:p w:rsidR="00C8305D" w:rsidRPr="002E166E" w:rsidRDefault="00C8305D" w:rsidP="00C8305D">
      <w:pPr>
        <w:tabs>
          <w:tab w:val="left" w:pos="686"/>
        </w:tabs>
        <w:spacing w:before="120" w:after="120"/>
        <w:ind w:left="567" w:hanging="283"/>
        <w:jc w:val="both"/>
        <w:rPr>
          <w:rFonts w:ascii="Verdana" w:hAnsi="Verdana"/>
          <w:sz w:val="18"/>
          <w:szCs w:val="18"/>
        </w:rPr>
      </w:pPr>
      <w:r w:rsidRPr="002E166E">
        <w:rPr>
          <w:rFonts w:ascii="Verdana" w:hAnsi="Verdana"/>
          <w:sz w:val="18"/>
          <w:szCs w:val="18"/>
        </w:rPr>
        <w:t>2.</w:t>
      </w:r>
      <w:r w:rsidRPr="002E166E">
        <w:rPr>
          <w:rFonts w:ascii="Verdana" w:hAnsi="Verdana"/>
          <w:sz w:val="18"/>
          <w:szCs w:val="18"/>
        </w:rPr>
        <w:tab/>
        <w:t>sytuacji ekonomicznej lub finansowej – zgodnie z warunkiem określonym w SIWZ;</w:t>
      </w:r>
    </w:p>
    <w:p w:rsidR="00C8305D" w:rsidRPr="002E166E" w:rsidRDefault="00C8305D" w:rsidP="00C8305D">
      <w:pPr>
        <w:tabs>
          <w:tab w:val="left" w:pos="686"/>
        </w:tabs>
        <w:spacing w:before="120" w:after="120"/>
        <w:ind w:left="567" w:hanging="283"/>
        <w:jc w:val="both"/>
        <w:rPr>
          <w:rFonts w:ascii="Verdana" w:hAnsi="Verdana"/>
          <w:sz w:val="18"/>
          <w:szCs w:val="18"/>
        </w:rPr>
      </w:pPr>
      <w:r w:rsidRPr="002E166E">
        <w:rPr>
          <w:rFonts w:ascii="Verdana" w:hAnsi="Verdana"/>
          <w:sz w:val="18"/>
          <w:szCs w:val="18"/>
        </w:rPr>
        <w:t>3.</w:t>
      </w:r>
      <w:r w:rsidRPr="002E166E">
        <w:rPr>
          <w:rFonts w:ascii="Verdana" w:hAnsi="Verdana"/>
          <w:sz w:val="18"/>
          <w:szCs w:val="18"/>
        </w:rPr>
        <w:tab/>
        <w:t>zdolności technicznej lub zawodowej – zgodnie z warunkiem określonym w SIWZ.</w:t>
      </w:r>
    </w:p>
    <w:p w:rsidR="00C8305D" w:rsidRPr="002E166E" w:rsidRDefault="00C8305D" w:rsidP="00C8305D">
      <w:pPr>
        <w:tabs>
          <w:tab w:val="left" w:pos="900"/>
        </w:tabs>
        <w:ind w:left="568" w:hanging="284"/>
        <w:jc w:val="both"/>
        <w:rPr>
          <w:rFonts w:ascii="Verdana" w:hAnsi="Verdana" w:cs="Tahoma"/>
          <w:sz w:val="20"/>
          <w:szCs w:val="20"/>
        </w:rPr>
      </w:pPr>
    </w:p>
    <w:p w:rsidR="00C8305D" w:rsidRPr="002E166E" w:rsidRDefault="00C8305D" w:rsidP="00C8305D">
      <w:pPr>
        <w:tabs>
          <w:tab w:val="left" w:pos="900"/>
        </w:tabs>
        <w:ind w:left="568" w:hanging="284"/>
        <w:jc w:val="both"/>
        <w:rPr>
          <w:rFonts w:ascii="Verdana" w:hAnsi="Verdana" w:cs="Tahoma"/>
          <w:sz w:val="20"/>
          <w:szCs w:val="20"/>
        </w:rPr>
      </w:pPr>
    </w:p>
    <w:p w:rsidR="00C8305D" w:rsidRPr="002E166E" w:rsidRDefault="00C8305D" w:rsidP="00C8305D">
      <w:pPr>
        <w:tabs>
          <w:tab w:val="left" w:pos="900"/>
        </w:tabs>
        <w:ind w:left="568" w:hanging="284"/>
        <w:jc w:val="both"/>
        <w:rPr>
          <w:rFonts w:ascii="Verdana" w:hAnsi="Verdana" w:cs="Tahoma"/>
          <w:sz w:val="20"/>
          <w:szCs w:val="20"/>
        </w:rPr>
      </w:pPr>
    </w:p>
    <w:p w:rsidR="00C8305D" w:rsidRPr="002E166E" w:rsidRDefault="00C8305D" w:rsidP="00C8305D">
      <w:pPr>
        <w:tabs>
          <w:tab w:val="left" w:pos="900"/>
        </w:tabs>
        <w:ind w:left="568" w:hanging="284"/>
        <w:jc w:val="both"/>
        <w:rPr>
          <w:rFonts w:ascii="Verdana" w:hAnsi="Verdana" w:cs="Tahoma"/>
          <w:sz w:val="20"/>
          <w:szCs w:val="20"/>
        </w:rPr>
      </w:pPr>
    </w:p>
    <w:tbl>
      <w:tblPr>
        <w:tblW w:w="5000" w:type="pct"/>
        <w:jc w:val="center"/>
        <w:tblCellMar>
          <w:left w:w="180" w:type="dxa"/>
          <w:right w:w="180" w:type="dxa"/>
        </w:tblCellMar>
        <w:tblLook w:val="0000" w:firstRow="0" w:lastRow="0" w:firstColumn="0" w:lastColumn="0" w:noHBand="0" w:noVBand="0"/>
      </w:tblPr>
      <w:tblGrid>
        <w:gridCol w:w="3965"/>
        <w:gridCol w:w="5107"/>
      </w:tblGrid>
      <w:tr w:rsidR="00C8305D" w:rsidRPr="002E166E" w:rsidTr="00CD30B3">
        <w:tblPrEx>
          <w:tblCellMar>
            <w:top w:w="0" w:type="dxa"/>
            <w:bottom w:w="0" w:type="dxa"/>
          </w:tblCellMar>
        </w:tblPrEx>
        <w:trPr>
          <w:trHeight w:val="959"/>
          <w:jc w:val="center"/>
        </w:trPr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2E166E" w:rsidRDefault="00C8305D" w:rsidP="00CD30B3">
            <w:pPr>
              <w:overflowPunct w:val="0"/>
              <w:adjustRightInd w:val="0"/>
              <w:rPr>
                <w:rFonts w:ascii="Verdana" w:hAnsi="Verdana" w:cs="Tahoma"/>
                <w:kern w:val="28"/>
                <w:sz w:val="18"/>
                <w:szCs w:val="18"/>
              </w:rPr>
            </w:pPr>
            <w:r w:rsidRPr="002E166E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.....................</w:t>
            </w:r>
            <w:r w:rsidRPr="002E166E">
              <w:rPr>
                <w:rFonts w:ascii="Verdana" w:hAnsi="Verdana" w:cs="Tahoma"/>
                <w:noProof/>
                <w:kern w:val="28"/>
                <w:sz w:val="18"/>
                <w:szCs w:val="18"/>
              </w:rPr>
              <w:t xml:space="preserve">, dnia </w:t>
            </w:r>
            <w:r w:rsidRPr="002E166E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</w:t>
            </w:r>
          </w:p>
        </w:tc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2E166E" w:rsidRDefault="00C8305D" w:rsidP="00CD30B3">
            <w:pPr>
              <w:widowControl w:val="0"/>
              <w:tabs>
                <w:tab w:val="left" w:pos="425"/>
              </w:tabs>
              <w:overflowPunct w:val="0"/>
              <w:autoSpaceDE w:val="0"/>
              <w:autoSpaceDN w:val="0"/>
              <w:adjustRightInd w:val="0"/>
              <w:jc w:val="center"/>
              <w:rPr>
                <w:rFonts w:ascii="Verdana" w:hAnsi="Verdana" w:cs="Tahoma"/>
                <w:noProof/>
                <w:kern w:val="28"/>
                <w:sz w:val="18"/>
                <w:szCs w:val="18"/>
              </w:rPr>
            </w:pPr>
            <w:r w:rsidRPr="002E166E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.............................................</w:t>
            </w:r>
          </w:p>
          <w:p w:rsidR="00C8305D" w:rsidRPr="002E16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jc w:val="center"/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</w:pPr>
            <w:r w:rsidRPr="002E166E"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  <w:t>imię, nazwisko (pieczęć) i podpis/y osoby/osób</w:t>
            </w:r>
          </w:p>
          <w:p w:rsidR="00C8305D" w:rsidRPr="002E166E" w:rsidRDefault="00C8305D" w:rsidP="00CD30B3">
            <w:pPr>
              <w:overflowPunct w:val="0"/>
              <w:adjustRightInd w:val="0"/>
              <w:jc w:val="center"/>
              <w:rPr>
                <w:rFonts w:ascii="Verdana" w:hAnsi="Verdana" w:cs="Tahoma"/>
                <w:kern w:val="28"/>
                <w:sz w:val="18"/>
                <w:szCs w:val="18"/>
              </w:rPr>
            </w:pPr>
            <w:r w:rsidRPr="002E166E"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  <w:t>upoważnionej/ych do reprezentowania Wykonawcy</w:t>
            </w:r>
          </w:p>
        </w:tc>
      </w:tr>
    </w:tbl>
    <w:p w:rsidR="00C8305D" w:rsidRPr="002E166E" w:rsidRDefault="00C8305D" w:rsidP="00C8305D">
      <w:pPr>
        <w:tabs>
          <w:tab w:val="left" w:pos="900"/>
        </w:tabs>
        <w:spacing w:before="120" w:after="120"/>
        <w:jc w:val="both"/>
        <w:rPr>
          <w:rFonts w:ascii="Verdana" w:hAnsi="Verdana" w:cs="Tahoma"/>
          <w:sz w:val="20"/>
          <w:szCs w:val="20"/>
        </w:rPr>
      </w:pPr>
    </w:p>
    <w:p w:rsidR="00C8305D" w:rsidRPr="002E166E" w:rsidRDefault="00C8305D" w:rsidP="00C8305D">
      <w:pPr>
        <w:numPr>
          <w:ilvl w:val="0"/>
          <w:numId w:val="7"/>
        </w:numPr>
        <w:tabs>
          <w:tab w:val="left" w:pos="426"/>
        </w:tabs>
        <w:spacing w:before="240"/>
        <w:ind w:left="425" w:hanging="425"/>
        <w:jc w:val="both"/>
        <w:rPr>
          <w:rFonts w:ascii="Verdana" w:hAnsi="Verdana" w:cs="Tahoma"/>
          <w:sz w:val="18"/>
          <w:szCs w:val="18"/>
        </w:rPr>
      </w:pPr>
      <w:r w:rsidRPr="002E166E">
        <w:rPr>
          <w:rFonts w:ascii="Verdana" w:hAnsi="Verdana" w:cs="Tahoma"/>
          <w:sz w:val="18"/>
          <w:szCs w:val="18"/>
        </w:rPr>
        <w:t>Oświadczam, że w celu wykazania spełniania warunków udziału w postępowaniu, określonych przez Zamawiającego w Specyfikacji Istotnych Warunków Zamówienia</w:t>
      </w:r>
      <w:r w:rsidRPr="002E166E">
        <w:rPr>
          <w:rFonts w:ascii="Verdana" w:hAnsi="Verdana" w:cs="Tahoma"/>
          <w:i/>
          <w:sz w:val="18"/>
          <w:szCs w:val="18"/>
        </w:rPr>
        <w:t>,</w:t>
      </w:r>
      <w:r w:rsidRPr="002E166E">
        <w:rPr>
          <w:rFonts w:ascii="Verdana" w:hAnsi="Verdana" w:cs="Tahoma"/>
          <w:sz w:val="18"/>
          <w:szCs w:val="18"/>
        </w:rPr>
        <w:t xml:space="preserve"> polegam na zasobach następującego/</w:t>
      </w:r>
      <w:proofErr w:type="spellStart"/>
      <w:r w:rsidRPr="002E166E">
        <w:rPr>
          <w:rFonts w:ascii="Verdana" w:hAnsi="Verdana" w:cs="Tahoma"/>
          <w:sz w:val="18"/>
          <w:szCs w:val="18"/>
        </w:rPr>
        <w:t>ych</w:t>
      </w:r>
      <w:proofErr w:type="spellEnd"/>
      <w:r w:rsidRPr="002E166E">
        <w:rPr>
          <w:rFonts w:ascii="Verdana" w:hAnsi="Verdana" w:cs="Tahoma"/>
          <w:sz w:val="18"/>
          <w:szCs w:val="18"/>
        </w:rPr>
        <w:t xml:space="preserve"> podmiotu/ów:</w:t>
      </w:r>
    </w:p>
    <w:p w:rsidR="00C8305D" w:rsidRPr="002E166E" w:rsidRDefault="00C8305D" w:rsidP="00C8305D">
      <w:pPr>
        <w:spacing w:before="120"/>
        <w:ind w:left="425"/>
        <w:jc w:val="both"/>
        <w:rPr>
          <w:rFonts w:ascii="Verdana" w:hAnsi="Verdana" w:cs="Tahoma"/>
          <w:sz w:val="18"/>
          <w:szCs w:val="18"/>
        </w:rPr>
      </w:pPr>
      <w:r w:rsidRPr="002E166E">
        <w:rPr>
          <w:rFonts w:ascii="Verdana" w:hAnsi="Verdana" w:cs="Tahoma"/>
          <w:sz w:val="18"/>
          <w:szCs w:val="18"/>
        </w:rPr>
        <w:t>..……………………………………………………………………………………………………</w:t>
      </w:r>
      <w:r>
        <w:rPr>
          <w:rFonts w:ascii="Verdana" w:hAnsi="Verdana" w:cs="Tahoma"/>
          <w:sz w:val="18"/>
          <w:szCs w:val="18"/>
        </w:rPr>
        <w:t>…………………………….……………………………………………</w:t>
      </w:r>
      <w:r w:rsidRPr="002E166E">
        <w:rPr>
          <w:rFonts w:ascii="Verdana" w:hAnsi="Verdana" w:cs="Tahoma"/>
          <w:sz w:val="18"/>
          <w:szCs w:val="18"/>
        </w:rPr>
        <w:t>,</w:t>
      </w:r>
    </w:p>
    <w:p w:rsidR="00C8305D" w:rsidRPr="002E166E" w:rsidRDefault="00C8305D" w:rsidP="00C8305D">
      <w:pPr>
        <w:ind w:left="426"/>
        <w:jc w:val="both"/>
        <w:rPr>
          <w:rFonts w:ascii="Verdana" w:hAnsi="Verdana" w:cs="Tahoma"/>
          <w:sz w:val="18"/>
          <w:szCs w:val="18"/>
        </w:rPr>
      </w:pPr>
      <w:r w:rsidRPr="002E166E">
        <w:rPr>
          <w:rFonts w:ascii="Verdana" w:hAnsi="Verdana" w:cs="Tahoma"/>
          <w:sz w:val="18"/>
          <w:szCs w:val="18"/>
        </w:rPr>
        <w:t xml:space="preserve">w następującym zakresie: </w:t>
      </w:r>
    </w:p>
    <w:p w:rsidR="00C8305D" w:rsidRPr="002E166E" w:rsidRDefault="00C8305D" w:rsidP="00C8305D">
      <w:pPr>
        <w:spacing w:before="120"/>
        <w:ind w:left="284" w:firstLine="142"/>
        <w:jc w:val="both"/>
        <w:rPr>
          <w:rFonts w:ascii="Verdana" w:hAnsi="Verdana" w:cs="Tahoma"/>
          <w:sz w:val="18"/>
          <w:szCs w:val="18"/>
        </w:rPr>
      </w:pPr>
      <w:r w:rsidRPr="002E166E">
        <w:rPr>
          <w:rFonts w:ascii="Verdana" w:hAnsi="Verdana" w:cs="Tahoma"/>
          <w:sz w:val="18"/>
          <w:szCs w:val="18"/>
        </w:rPr>
        <w:t>……………………………..………………………………………………………………………</w:t>
      </w:r>
      <w:r>
        <w:rPr>
          <w:rFonts w:ascii="Verdana" w:hAnsi="Verdana" w:cs="Tahoma"/>
          <w:sz w:val="18"/>
          <w:szCs w:val="18"/>
        </w:rPr>
        <w:t>…………………………………………………………………………</w:t>
      </w:r>
    </w:p>
    <w:p w:rsidR="00C8305D" w:rsidRPr="002E166E" w:rsidRDefault="00C8305D" w:rsidP="00C8305D">
      <w:pPr>
        <w:ind w:left="284" w:hanging="284"/>
        <w:jc w:val="center"/>
        <w:rPr>
          <w:rFonts w:ascii="Verdana" w:hAnsi="Verdana" w:cs="Tahoma"/>
          <w:i/>
          <w:sz w:val="16"/>
          <w:szCs w:val="16"/>
        </w:rPr>
      </w:pPr>
      <w:r w:rsidRPr="002E166E">
        <w:rPr>
          <w:rFonts w:ascii="Verdana" w:hAnsi="Verdana" w:cs="Tahoma"/>
          <w:i/>
          <w:sz w:val="16"/>
          <w:szCs w:val="16"/>
        </w:rPr>
        <w:t>(wskazać podmiot i określić odpowiedni zakres dla wskazanego podmiotu)</w:t>
      </w:r>
    </w:p>
    <w:p w:rsidR="00C8305D" w:rsidRPr="002E166E" w:rsidRDefault="00C8305D" w:rsidP="00C8305D">
      <w:pPr>
        <w:ind w:left="284" w:hanging="284"/>
        <w:jc w:val="both"/>
        <w:rPr>
          <w:rFonts w:ascii="Verdana" w:hAnsi="Verdana" w:cs="Tahoma"/>
          <w:sz w:val="18"/>
          <w:szCs w:val="18"/>
        </w:rPr>
      </w:pPr>
    </w:p>
    <w:p w:rsidR="00C8305D" w:rsidRPr="002E166E" w:rsidRDefault="00C8305D" w:rsidP="00C8305D">
      <w:pPr>
        <w:numPr>
          <w:ilvl w:val="0"/>
          <w:numId w:val="7"/>
        </w:numPr>
        <w:tabs>
          <w:tab w:val="left" w:pos="426"/>
        </w:tabs>
        <w:spacing w:before="240"/>
        <w:ind w:left="425" w:hanging="425"/>
        <w:jc w:val="both"/>
        <w:rPr>
          <w:rFonts w:ascii="Verdana" w:hAnsi="Verdana" w:cs="Tahoma"/>
          <w:b/>
          <w:sz w:val="18"/>
          <w:szCs w:val="18"/>
        </w:rPr>
      </w:pPr>
      <w:r w:rsidRPr="002E166E">
        <w:rPr>
          <w:rFonts w:ascii="Verdana" w:hAnsi="Verdana" w:cs="Tahoma"/>
          <w:b/>
          <w:sz w:val="18"/>
          <w:szCs w:val="18"/>
        </w:rPr>
        <w:t>Na podstawie art. 25a ust. 3 ustawy z dnia 29 stycznia 2004 r. Prawo zamówień publicznych oświadczam, że następujący/e podmiot/y, na których zasoby powołuję się w niniejszym postępowaniu, tj.:</w:t>
      </w:r>
    </w:p>
    <w:p w:rsidR="00C8305D" w:rsidRPr="002E166E" w:rsidRDefault="00C8305D" w:rsidP="00C8305D">
      <w:pPr>
        <w:numPr>
          <w:ilvl w:val="3"/>
          <w:numId w:val="5"/>
        </w:numPr>
        <w:tabs>
          <w:tab w:val="left" w:pos="709"/>
          <w:tab w:val="left" w:pos="900"/>
        </w:tabs>
        <w:spacing w:before="120" w:after="120"/>
        <w:ind w:left="426" w:firstLine="0"/>
        <w:jc w:val="both"/>
        <w:rPr>
          <w:rFonts w:ascii="Verdana" w:hAnsi="Verdana" w:cs="Tahoma"/>
          <w:sz w:val="18"/>
          <w:szCs w:val="18"/>
        </w:rPr>
      </w:pPr>
      <w:r w:rsidRPr="002E166E">
        <w:rPr>
          <w:rFonts w:ascii="Verdana" w:hAnsi="Verdana" w:cs="Tahoma"/>
          <w:sz w:val="18"/>
          <w:szCs w:val="18"/>
        </w:rPr>
        <w:t>……………………………………………………………………………………..</w:t>
      </w:r>
    </w:p>
    <w:p w:rsidR="00C8305D" w:rsidRPr="002E166E" w:rsidRDefault="00C8305D" w:rsidP="00C8305D">
      <w:pPr>
        <w:numPr>
          <w:ilvl w:val="3"/>
          <w:numId w:val="5"/>
        </w:numPr>
        <w:tabs>
          <w:tab w:val="left" w:pos="709"/>
          <w:tab w:val="left" w:pos="900"/>
        </w:tabs>
        <w:spacing w:before="120" w:after="120"/>
        <w:ind w:left="426" w:firstLine="0"/>
        <w:jc w:val="both"/>
        <w:rPr>
          <w:rFonts w:ascii="Verdana" w:hAnsi="Verdana" w:cs="Tahoma"/>
          <w:sz w:val="18"/>
          <w:szCs w:val="18"/>
        </w:rPr>
      </w:pPr>
      <w:r w:rsidRPr="002E166E">
        <w:rPr>
          <w:rFonts w:ascii="Verdana" w:hAnsi="Verdana" w:cs="Tahoma"/>
          <w:sz w:val="18"/>
          <w:szCs w:val="18"/>
        </w:rPr>
        <w:t>…………………………………………………………………………………….</w:t>
      </w:r>
    </w:p>
    <w:p w:rsidR="00C8305D" w:rsidRPr="002E166E" w:rsidRDefault="00C8305D" w:rsidP="00C8305D">
      <w:pPr>
        <w:tabs>
          <w:tab w:val="left" w:pos="900"/>
        </w:tabs>
        <w:spacing w:before="120" w:after="120"/>
        <w:ind w:left="284" w:firstLine="425"/>
        <w:jc w:val="both"/>
        <w:rPr>
          <w:rFonts w:ascii="Verdana" w:hAnsi="Verdana" w:cs="Tahoma"/>
          <w:i/>
          <w:sz w:val="16"/>
          <w:szCs w:val="16"/>
        </w:rPr>
      </w:pPr>
      <w:r w:rsidRPr="002E166E">
        <w:rPr>
          <w:rFonts w:ascii="Verdana" w:hAnsi="Verdana" w:cs="Tahoma"/>
          <w:i/>
          <w:sz w:val="16"/>
          <w:szCs w:val="16"/>
        </w:rPr>
        <w:t xml:space="preserve">(podać pełną nazwę/firmę, adres, NIP/PESEL, </w:t>
      </w:r>
      <w:proofErr w:type="spellStart"/>
      <w:r w:rsidRPr="002E166E">
        <w:rPr>
          <w:rFonts w:ascii="Verdana" w:hAnsi="Verdana" w:cs="Tahoma"/>
          <w:i/>
          <w:sz w:val="16"/>
          <w:szCs w:val="16"/>
        </w:rPr>
        <w:t>CEiDG</w:t>
      </w:r>
      <w:proofErr w:type="spellEnd"/>
      <w:r w:rsidRPr="002E166E">
        <w:rPr>
          <w:rFonts w:ascii="Verdana" w:hAnsi="Verdana" w:cs="Tahoma"/>
          <w:i/>
          <w:sz w:val="16"/>
          <w:szCs w:val="16"/>
        </w:rPr>
        <w:t>/KRS)</w:t>
      </w:r>
    </w:p>
    <w:p w:rsidR="00C8305D" w:rsidRPr="002E166E" w:rsidRDefault="00C8305D" w:rsidP="00C8305D">
      <w:pPr>
        <w:tabs>
          <w:tab w:val="left" w:pos="900"/>
        </w:tabs>
        <w:spacing w:before="120" w:after="120"/>
        <w:ind w:left="426"/>
        <w:jc w:val="both"/>
        <w:rPr>
          <w:rFonts w:ascii="Verdana" w:hAnsi="Verdana" w:cs="Tahoma"/>
          <w:b/>
          <w:sz w:val="18"/>
          <w:szCs w:val="18"/>
        </w:rPr>
      </w:pPr>
      <w:r w:rsidRPr="002E166E">
        <w:rPr>
          <w:rFonts w:ascii="Verdana" w:hAnsi="Verdana" w:cs="Tahoma"/>
          <w:b/>
          <w:sz w:val="18"/>
          <w:szCs w:val="18"/>
        </w:rPr>
        <w:t>nie podlega/ją wykluczeniu z postępowania o udzielenie zamówienia.</w:t>
      </w:r>
    </w:p>
    <w:p w:rsidR="00C8305D" w:rsidRPr="002E166E" w:rsidRDefault="00C8305D" w:rsidP="00C8305D">
      <w:pPr>
        <w:tabs>
          <w:tab w:val="left" w:pos="900"/>
        </w:tabs>
        <w:ind w:left="284"/>
        <w:jc w:val="both"/>
        <w:rPr>
          <w:rFonts w:ascii="Verdana" w:hAnsi="Verdana" w:cs="Tahoma"/>
          <w:bCs/>
          <w:sz w:val="20"/>
          <w:szCs w:val="20"/>
        </w:rPr>
      </w:pPr>
    </w:p>
    <w:p w:rsidR="00C8305D" w:rsidRPr="002E166E" w:rsidRDefault="00C8305D" w:rsidP="00C8305D">
      <w:pPr>
        <w:tabs>
          <w:tab w:val="left" w:pos="900"/>
        </w:tabs>
        <w:ind w:left="284"/>
        <w:jc w:val="both"/>
        <w:rPr>
          <w:rFonts w:ascii="Verdana" w:hAnsi="Verdana" w:cs="Tahoma"/>
          <w:bCs/>
          <w:sz w:val="20"/>
          <w:szCs w:val="20"/>
        </w:rPr>
      </w:pPr>
    </w:p>
    <w:p w:rsidR="00C8305D" w:rsidRPr="002E166E" w:rsidRDefault="00C8305D" w:rsidP="00C8305D">
      <w:pPr>
        <w:tabs>
          <w:tab w:val="left" w:pos="900"/>
        </w:tabs>
        <w:ind w:left="284"/>
        <w:jc w:val="both"/>
        <w:rPr>
          <w:rFonts w:ascii="Verdana" w:hAnsi="Verdana" w:cs="Tahoma"/>
          <w:bCs/>
          <w:sz w:val="20"/>
          <w:szCs w:val="20"/>
        </w:rPr>
      </w:pPr>
    </w:p>
    <w:p w:rsidR="00C8305D" w:rsidRPr="002E166E" w:rsidRDefault="00C8305D" w:rsidP="00C8305D">
      <w:pPr>
        <w:tabs>
          <w:tab w:val="left" w:pos="900"/>
        </w:tabs>
        <w:ind w:left="284"/>
        <w:jc w:val="both"/>
        <w:rPr>
          <w:rFonts w:ascii="Verdana" w:hAnsi="Verdana" w:cs="Tahoma"/>
          <w:bCs/>
          <w:sz w:val="20"/>
          <w:szCs w:val="20"/>
        </w:rPr>
      </w:pPr>
    </w:p>
    <w:tbl>
      <w:tblPr>
        <w:tblW w:w="5000" w:type="pct"/>
        <w:jc w:val="center"/>
        <w:tblCellMar>
          <w:left w:w="180" w:type="dxa"/>
          <w:right w:w="180" w:type="dxa"/>
        </w:tblCellMar>
        <w:tblLook w:val="0000" w:firstRow="0" w:lastRow="0" w:firstColumn="0" w:lastColumn="0" w:noHBand="0" w:noVBand="0"/>
      </w:tblPr>
      <w:tblGrid>
        <w:gridCol w:w="3965"/>
        <w:gridCol w:w="5107"/>
      </w:tblGrid>
      <w:tr w:rsidR="00C8305D" w:rsidRPr="002E166E" w:rsidTr="00CD30B3">
        <w:tblPrEx>
          <w:tblCellMar>
            <w:top w:w="0" w:type="dxa"/>
            <w:bottom w:w="0" w:type="dxa"/>
          </w:tblCellMar>
        </w:tblPrEx>
        <w:trPr>
          <w:trHeight w:val="959"/>
          <w:jc w:val="center"/>
        </w:trPr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2E166E" w:rsidRDefault="00C8305D" w:rsidP="00CD30B3">
            <w:pPr>
              <w:overflowPunct w:val="0"/>
              <w:adjustRightInd w:val="0"/>
              <w:rPr>
                <w:rFonts w:ascii="Verdana" w:hAnsi="Verdana" w:cs="Tahoma"/>
                <w:kern w:val="28"/>
                <w:sz w:val="18"/>
                <w:szCs w:val="18"/>
              </w:rPr>
            </w:pPr>
            <w:r w:rsidRPr="002E166E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.....................</w:t>
            </w:r>
            <w:r w:rsidRPr="002E166E">
              <w:rPr>
                <w:rFonts w:ascii="Verdana" w:hAnsi="Verdana" w:cs="Tahoma"/>
                <w:noProof/>
                <w:kern w:val="28"/>
                <w:sz w:val="18"/>
                <w:szCs w:val="18"/>
              </w:rPr>
              <w:t xml:space="preserve">, dnia </w:t>
            </w:r>
            <w:r w:rsidRPr="002E166E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</w:t>
            </w:r>
          </w:p>
        </w:tc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2E166E" w:rsidRDefault="00C8305D" w:rsidP="00CD30B3">
            <w:pPr>
              <w:widowControl w:val="0"/>
              <w:tabs>
                <w:tab w:val="left" w:pos="425"/>
              </w:tabs>
              <w:overflowPunct w:val="0"/>
              <w:autoSpaceDE w:val="0"/>
              <w:autoSpaceDN w:val="0"/>
              <w:adjustRightInd w:val="0"/>
              <w:jc w:val="center"/>
              <w:rPr>
                <w:rFonts w:ascii="Verdana" w:hAnsi="Verdana" w:cs="Tahoma"/>
                <w:noProof/>
                <w:kern w:val="28"/>
                <w:sz w:val="18"/>
                <w:szCs w:val="18"/>
              </w:rPr>
            </w:pPr>
            <w:r w:rsidRPr="002E166E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.............................................</w:t>
            </w:r>
          </w:p>
          <w:p w:rsidR="00C8305D" w:rsidRPr="002E16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jc w:val="center"/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</w:pPr>
            <w:r w:rsidRPr="002E166E"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  <w:t>imię, nazwisko (pieczęć) i podpis/y osoby/osób</w:t>
            </w:r>
          </w:p>
          <w:p w:rsidR="00C8305D" w:rsidRPr="002E166E" w:rsidRDefault="00C8305D" w:rsidP="00CD30B3">
            <w:pPr>
              <w:overflowPunct w:val="0"/>
              <w:adjustRightInd w:val="0"/>
              <w:jc w:val="center"/>
              <w:rPr>
                <w:rFonts w:ascii="Verdana" w:hAnsi="Verdana" w:cs="Tahoma"/>
                <w:kern w:val="28"/>
                <w:sz w:val="18"/>
                <w:szCs w:val="18"/>
              </w:rPr>
            </w:pPr>
            <w:r w:rsidRPr="002E166E"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  <w:t>upoważnionej/ych do reprezentowania Wykonawcy</w:t>
            </w:r>
          </w:p>
        </w:tc>
      </w:tr>
    </w:tbl>
    <w:p w:rsidR="00C8305D" w:rsidRDefault="00C8305D" w:rsidP="00C8305D">
      <w:pPr>
        <w:pStyle w:val="Nagwek4"/>
        <w:numPr>
          <w:ilvl w:val="3"/>
          <w:numId w:val="0"/>
        </w:numPr>
        <w:tabs>
          <w:tab w:val="num" w:pos="0"/>
        </w:tabs>
        <w:suppressAutoHyphens/>
        <w:spacing w:line="360" w:lineRule="auto"/>
        <w:ind w:left="1985" w:hanging="1985"/>
        <w:rPr>
          <w:rFonts w:ascii="Verdana" w:hAnsi="Verdana"/>
          <w:b w:val="0"/>
          <w:sz w:val="18"/>
          <w:szCs w:val="18"/>
        </w:rPr>
      </w:pPr>
      <w:r w:rsidRPr="002E166E">
        <w:rPr>
          <w:rFonts w:ascii="Verdana" w:hAnsi="Verdana" w:cs="Tahoma"/>
          <w:sz w:val="20"/>
          <w:szCs w:val="20"/>
        </w:rPr>
        <w:br w:type="page"/>
      </w:r>
      <w:r>
        <w:rPr>
          <w:rFonts w:ascii="Verdana" w:hAnsi="Verdana"/>
          <w:b w:val="0"/>
          <w:sz w:val="18"/>
          <w:szCs w:val="18"/>
        </w:rPr>
        <w:lastRenderedPageBreak/>
        <w:t xml:space="preserve"> </w:t>
      </w:r>
    </w:p>
    <w:p w:rsidR="00C8305D" w:rsidRPr="007615E3" w:rsidRDefault="00C8305D" w:rsidP="00C8305D">
      <w:pPr>
        <w:spacing w:line="360" w:lineRule="auto"/>
        <w:ind w:left="540" w:hanging="540"/>
        <w:rPr>
          <w:rFonts w:ascii="Verdana" w:hAnsi="Verdana"/>
          <w:b/>
          <w:sz w:val="18"/>
          <w:szCs w:val="18"/>
        </w:rPr>
      </w:pPr>
      <w:r>
        <w:rPr>
          <w:rFonts w:ascii="Verdana" w:hAnsi="Verdana"/>
          <w:b/>
          <w:sz w:val="18"/>
          <w:szCs w:val="18"/>
        </w:rPr>
        <w:t>Załącznik nr 3</w:t>
      </w:r>
      <w:r w:rsidRPr="007615E3">
        <w:rPr>
          <w:rFonts w:ascii="Verdana" w:hAnsi="Verdana"/>
          <w:b/>
          <w:sz w:val="18"/>
          <w:szCs w:val="18"/>
        </w:rPr>
        <w:t xml:space="preserve"> - wzór Wykazu wykonanych robót budowlanych</w:t>
      </w:r>
    </w:p>
    <w:p w:rsidR="00C8305D" w:rsidRPr="007615E3" w:rsidRDefault="00C8305D" w:rsidP="00C8305D">
      <w:pPr>
        <w:spacing w:line="360" w:lineRule="auto"/>
        <w:ind w:left="539" w:hanging="539"/>
        <w:jc w:val="center"/>
        <w:rPr>
          <w:rFonts w:ascii="Verdana" w:hAnsi="Verdana"/>
          <w:b/>
          <w:sz w:val="18"/>
          <w:szCs w:val="18"/>
        </w:rPr>
      </w:pPr>
    </w:p>
    <w:p w:rsidR="00C8305D" w:rsidRPr="007615E3" w:rsidRDefault="00C8305D" w:rsidP="00C8305D">
      <w:pPr>
        <w:spacing w:line="360" w:lineRule="auto"/>
        <w:ind w:left="539" w:hanging="539"/>
        <w:jc w:val="center"/>
        <w:rPr>
          <w:rFonts w:ascii="Verdana" w:hAnsi="Verdana"/>
          <w:b/>
          <w:sz w:val="18"/>
          <w:szCs w:val="18"/>
        </w:rPr>
      </w:pPr>
      <w:r w:rsidRPr="007615E3">
        <w:rPr>
          <w:rFonts w:ascii="Verdana" w:hAnsi="Verdana"/>
          <w:b/>
          <w:sz w:val="18"/>
          <w:szCs w:val="18"/>
        </w:rPr>
        <w:t>WYKAZ WYKONANYCH ROBÓT BUDOWLANYCH</w:t>
      </w:r>
    </w:p>
    <w:p w:rsidR="00C8305D" w:rsidRPr="00204FAF" w:rsidRDefault="00C8305D" w:rsidP="00C8305D">
      <w:pPr>
        <w:autoSpaceDE w:val="0"/>
        <w:autoSpaceDN w:val="0"/>
        <w:adjustRightInd w:val="0"/>
        <w:spacing w:line="360" w:lineRule="auto"/>
        <w:rPr>
          <w:rFonts w:ascii="Verdana" w:hAnsi="Verdana" w:cs="Verdana"/>
          <w:b/>
          <w:sz w:val="18"/>
          <w:szCs w:val="18"/>
        </w:rPr>
      </w:pPr>
      <w:r w:rsidRPr="007615E3">
        <w:rPr>
          <w:rFonts w:ascii="Verdana" w:hAnsi="Verdana" w:cs="Arial"/>
          <w:sz w:val="18"/>
          <w:szCs w:val="18"/>
        </w:rPr>
        <w:t xml:space="preserve">na: </w:t>
      </w:r>
      <w:r w:rsidRPr="00204FAF">
        <w:rPr>
          <w:rFonts w:ascii="Verdana" w:hAnsi="Verdana" w:cs="Verdana"/>
          <w:b/>
          <w:sz w:val="18"/>
          <w:szCs w:val="18"/>
        </w:rPr>
        <w:t>„</w:t>
      </w:r>
      <w:r>
        <w:rPr>
          <w:rFonts w:ascii="Verdana" w:hAnsi="Verdana" w:cs="Verdana"/>
          <w:b/>
          <w:sz w:val="18"/>
          <w:szCs w:val="18"/>
        </w:rPr>
        <w:t xml:space="preserve">Przebudowa odcinka magistrali wodociągowej DN300 mm Komorów-Wioska, gmina Syców </w:t>
      </w:r>
      <w:r w:rsidRPr="00204FAF">
        <w:rPr>
          <w:rFonts w:ascii="Verdana" w:hAnsi="Verdana" w:cs="Verdana"/>
          <w:b/>
          <w:sz w:val="18"/>
          <w:szCs w:val="18"/>
        </w:rPr>
        <w:t>”</w:t>
      </w:r>
    </w:p>
    <w:p w:rsidR="00C8305D" w:rsidRPr="007615E3" w:rsidRDefault="00C8305D" w:rsidP="00C8305D">
      <w:pPr>
        <w:spacing w:line="360" w:lineRule="auto"/>
        <w:ind w:left="426" w:hanging="426"/>
        <w:rPr>
          <w:rFonts w:ascii="Verdana" w:hAnsi="Verdana" w:cs="Arial"/>
          <w:b/>
          <w:sz w:val="20"/>
          <w:szCs w:val="20"/>
        </w:rPr>
      </w:pPr>
    </w:p>
    <w:p w:rsidR="00C8305D" w:rsidRPr="007615E3" w:rsidRDefault="00C8305D" w:rsidP="00C8305D">
      <w:pPr>
        <w:spacing w:line="360" w:lineRule="auto"/>
        <w:ind w:left="426" w:hanging="426"/>
        <w:jc w:val="both"/>
        <w:rPr>
          <w:rFonts w:ascii="Verdana" w:hAnsi="Verdana" w:cs="Arial"/>
          <w:b/>
          <w:sz w:val="18"/>
          <w:szCs w:val="18"/>
        </w:rPr>
      </w:pP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C8305D" w:rsidRPr="007615E3" w:rsidTr="00CD30B3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C8305D" w:rsidRPr="007615E3" w:rsidRDefault="00C8305D" w:rsidP="00CD30B3">
            <w:pPr>
              <w:keepNext/>
              <w:ind w:firstLine="290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615E3">
              <w:rPr>
                <w:rFonts w:ascii="Verdana" w:hAnsi="Verdana" w:cs="Arial"/>
                <w:bCs/>
                <w:sz w:val="18"/>
                <w:szCs w:val="18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C8305D" w:rsidRPr="007615E3" w:rsidRDefault="00C8305D" w:rsidP="00CD30B3">
            <w:pPr>
              <w:keepNext/>
              <w:jc w:val="right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615E3">
              <w:rPr>
                <w:rFonts w:ascii="Verdana" w:hAnsi="Verdana"/>
                <w:bCs/>
                <w:sz w:val="18"/>
                <w:szCs w:val="18"/>
              </w:rPr>
              <w:t>ZP/</w:t>
            </w:r>
            <w:r>
              <w:rPr>
                <w:rFonts w:ascii="Verdana" w:hAnsi="Verdana"/>
                <w:bCs/>
                <w:sz w:val="18"/>
                <w:szCs w:val="18"/>
              </w:rPr>
              <w:t>1</w:t>
            </w:r>
            <w:r w:rsidRPr="007615E3">
              <w:rPr>
                <w:rFonts w:ascii="Verdana" w:hAnsi="Verdana"/>
                <w:bCs/>
                <w:sz w:val="18"/>
                <w:szCs w:val="18"/>
              </w:rPr>
              <w:t>/</w:t>
            </w:r>
            <w:r>
              <w:rPr>
                <w:rFonts w:ascii="Verdana" w:hAnsi="Verdana"/>
                <w:bCs/>
                <w:sz w:val="18"/>
                <w:szCs w:val="18"/>
              </w:rPr>
              <w:t>WK</w:t>
            </w:r>
            <w:r w:rsidRPr="007615E3">
              <w:rPr>
                <w:rFonts w:ascii="Verdana" w:hAnsi="Verdana"/>
                <w:bCs/>
                <w:sz w:val="18"/>
                <w:szCs w:val="18"/>
              </w:rPr>
              <w:t>/</w:t>
            </w:r>
            <w:r w:rsidRPr="007615E3">
              <w:rPr>
                <w:rFonts w:ascii="Verdana" w:hAnsi="Verdana" w:cs="Arial"/>
                <w:bCs/>
                <w:sz w:val="18"/>
                <w:szCs w:val="18"/>
              </w:rPr>
              <w:t>201</w:t>
            </w:r>
            <w:r>
              <w:rPr>
                <w:rFonts w:ascii="Verdana" w:hAnsi="Verdana" w:cs="Arial"/>
                <w:bCs/>
                <w:sz w:val="18"/>
                <w:szCs w:val="18"/>
              </w:rPr>
              <w:t>7</w:t>
            </w:r>
          </w:p>
        </w:tc>
      </w:tr>
    </w:tbl>
    <w:p w:rsidR="00C8305D" w:rsidRPr="0084746E" w:rsidRDefault="00C8305D" w:rsidP="00C8305D">
      <w:pPr>
        <w:widowControl w:val="0"/>
        <w:jc w:val="right"/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rPr>
          <w:rFonts w:ascii="Calibri" w:hAnsi="Calibri" w:cs="Tahoma"/>
          <w:bCs/>
          <w:sz w:val="18"/>
          <w:szCs w:val="18"/>
        </w:rPr>
      </w:pPr>
      <w:r w:rsidRPr="0084746E">
        <w:rPr>
          <w:rFonts w:ascii="Calibri" w:hAnsi="Calibri" w:cs="Tahoma"/>
          <w:bCs/>
          <w:sz w:val="18"/>
          <w:szCs w:val="18"/>
        </w:rPr>
        <w:t>Nazwa i adres Wykonawcy:</w:t>
      </w:r>
    </w:p>
    <w:p w:rsidR="00C8305D" w:rsidRPr="0084746E" w:rsidRDefault="00C8305D" w:rsidP="00C8305D">
      <w:pPr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rPr>
          <w:rFonts w:ascii="Calibri" w:hAnsi="Calibri" w:cs="Tahoma"/>
          <w:bCs/>
          <w:sz w:val="18"/>
          <w:szCs w:val="18"/>
        </w:rPr>
      </w:pPr>
      <w:r w:rsidRPr="0084746E">
        <w:rPr>
          <w:rFonts w:ascii="Calibri" w:hAnsi="Calibri" w:cs="Tahoma"/>
          <w:bCs/>
          <w:sz w:val="18"/>
          <w:szCs w:val="18"/>
        </w:rPr>
        <w:t>.........................................................................................................................................................................................</w:t>
      </w:r>
    </w:p>
    <w:p w:rsidR="00C8305D" w:rsidRPr="0084746E" w:rsidRDefault="00C8305D" w:rsidP="00C8305D">
      <w:pPr>
        <w:rPr>
          <w:rFonts w:ascii="Calibri" w:hAnsi="Calibri" w:cs="Tahoma"/>
          <w:bCs/>
          <w:sz w:val="18"/>
          <w:szCs w:val="18"/>
        </w:rPr>
      </w:pPr>
      <w:r w:rsidRPr="0084746E">
        <w:rPr>
          <w:rFonts w:ascii="Calibri" w:hAnsi="Calibri" w:cs="Tahoma"/>
          <w:bCs/>
          <w:sz w:val="18"/>
          <w:szCs w:val="18"/>
        </w:rPr>
        <w:t>.........................................................................................................................................................................................</w:t>
      </w:r>
    </w:p>
    <w:p w:rsidR="00C8305D" w:rsidRPr="0084746E" w:rsidRDefault="00C8305D" w:rsidP="00C8305D">
      <w:pPr>
        <w:autoSpaceDN w:val="0"/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autoSpaceDN w:val="0"/>
        <w:rPr>
          <w:rFonts w:ascii="Calibri" w:hAnsi="Calibri" w:cs="Tahoma"/>
          <w:bCs/>
          <w:sz w:val="18"/>
          <w:szCs w:val="18"/>
        </w:rPr>
      </w:pPr>
    </w:p>
    <w:tbl>
      <w:tblPr>
        <w:tblW w:w="5000" w:type="pct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4A0" w:firstRow="1" w:lastRow="0" w:firstColumn="1" w:lastColumn="0" w:noHBand="0" w:noVBand="1"/>
      </w:tblPr>
      <w:tblGrid>
        <w:gridCol w:w="424"/>
        <w:gridCol w:w="2347"/>
        <w:gridCol w:w="1356"/>
        <w:gridCol w:w="1528"/>
        <w:gridCol w:w="1595"/>
        <w:gridCol w:w="1812"/>
      </w:tblGrid>
      <w:tr w:rsidR="00C8305D" w:rsidRPr="0084746E" w:rsidTr="00CD30B3">
        <w:trPr>
          <w:trHeight w:val="20"/>
        </w:trPr>
        <w:tc>
          <w:tcPr>
            <w:tcW w:w="234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/>
                <w:sz w:val="18"/>
                <w:szCs w:val="18"/>
              </w:rPr>
            </w:pPr>
            <w:r w:rsidRPr="0084746E">
              <w:rPr>
                <w:rFonts w:ascii="Calibri" w:hAnsi="Calibri" w:cs="Tahoma"/>
                <w:b/>
                <w:sz w:val="18"/>
                <w:szCs w:val="18"/>
              </w:rPr>
              <w:t>Lp.</w:t>
            </w:r>
          </w:p>
        </w:tc>
        <w:tc>
          <w:tcPr>
            <w:tcW w:w="1295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/>
                <w:sz w:val="18"/>
                <w:szCs w:val="18"/>
              </w:rPr>
            </w:pPr>
            <w:r w:rsidRPr="0084746E">
              <w:rPr>
                <w:rFonts w:ascii="Calibri" w:hAnsi="Calibri" w:cs="Tahoma"/>
                <w:b/>
                <w:sz w:val="18"/>
                <w:szCs w:val="18"/>
              </w:rPr>
              <w:t>Nazwa zadania</w:t>
            </w:r>
          </w:p>
        </w:tc>
        <w:tc>
          <w:tcPr>
            <w:tcW w:w="748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/>
                <w:sz w:val="18"/>
                <w:szCs w:val="18"/>
              </w:rPr>
            </w:pPr>
            <w:r w:rsidRPr="0084746E">
              <w:rPr>
                <w:rFonts w:ascii="Calibri" w:hAnsi="Calibri" w:cs="Tahoma"/>
                <w:b/>
                <w:sz w:val="18"/>
                <w:szCs w:val="18"/>
              </w:rPr>
              <w:t>Rodzaj robót</w:t>
            </w:r>
          </w:p>
        </w:tc>
        <w:tc>
          <w:tcPr>
            <w:tcW w:w="843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/>
                <w:sz w:val="18"/>
                <w:szCs w:val="18"/>
              </w:rPr>
            </w:pPr>
            <w:r w:rsidRPr="0084746E">
              <w:rPr>
                <w:rFonts w:ascii="Calibri" w:hAnsi="Calibri" w:cs="Tahoma"/>
                <w:b/>
                <w:sz w:val="18"/>
                <w:szCs w:val="18"/>
              </w:rPr>
              <w:t>Wartość robót</w:t>
            </w:r>
          </w:p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/>
                <w:sz w:val="18"/>
                <w:szCs w:val="18"/>
              </w:rPr>
            </w:pPr>
            <w:r w:rsidRPr="0084746E">
              <w:rPr>
                <w:rFonts w:ascii="Calibri" w:hAnsi="Calibri" w:cs="Tahoma"/>
                <w:sz w:val="18"/>
                <w:szCs w:val="18"/>
              </w:rPr>
              <w:t>(w zł brutto)</w:t>
            </w:r>
          </w:p>
        </w:tc>
        <w:tc>
          <w:tcPr>
            <w:tcW w:w="880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/>
                <w:sz w:val="18"/>
                <w:szCs w:val="18"/>
              </w:rPr>
            </w:pPr>
            <w:r w:rsidRPr="0084746E">
              <w:rPr>
                <w:rFonts w:ascii="Calibri" w:hAnsi="Calibri" w:cs="Tahoma"/>
                <w:b/>
                <w:sz w:val="18"/>
                <w:szCs w:val="18"/>
              </w:rPr>
              <w:t>Data</w:t>
            </w:r>
          </w:p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/>
                <w:sz w:val="18"/>
                <w:szCs w:val="18"/>
              </w:rPr>
            </w:pPr>
            <w:r w:rsidRPr="0084746E">
              <w:rPr>
                <w:rFonts w:ascii="Calibri" w:hAnsi="Calibri" w:cs="Tahoma"/>
                <w:b/>
                <w:sz w:val="18"/>
                <w:szCs w:val="18"/>
              </w:rPr>
              <w:t>realizacji robót</w:t>
            </w:r>
          </w:p>
        </w:tc>
        <w:tc>
          <w:tcPr>
            <w:tcW w:w="1000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/>
                <w:sz w:val="18"/>
                <w:szCs w:val="18"/>
              </w:rPr>
            </w:pPr>
            <w:r w:rsidRPr="0084746E">
              <w:rPr>
                <w:rFonts w:ascii="Calibri" w:hAnsi="Calibri" w:cs="Tahoma"/>
                <w:b/>
                <w:sz w:val="18"/>
                <w:szCs w:val="18"/>
              </w:rPr>
              <w:t>Doświadczenie</w:t>
            </w:r>
          </w:p>
        </w:tc>
      </w:tr>
      <w:tr w:rsidR="00C8305D" w:rsidRPr="0084746E" w:rsidTr="00CD30B3">
        <w:trPr>
          <w:trHeight w:val="20"/>
        </w:trPr>
        <w:tc>
          <w:tcPr>
            <w:tcW w:w="234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Cs/>
                <w:sz w:val="16"/>
                <w:szCs w:val="16"/>
              </w:rPr>
            </w:pPr>
            <w:r w:rsidRPr="0084746E">
              <w:rPr>
                <w:rFonts w:ascii="Calibri" w:hAnsi="Calibri" w:cs="Tahoma"/>
                <w:bCs/>
                <w:sz w:val="16"/>
                <w:szCs w:val="16"/>
              </w:rPr>
              <w:t>[1]</w:t>
            </w:r>
          </w:p>
        </w:tc>
        <w:tc>
          <w:tcPr>
            <w:tcW w:w="1295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Cs/>
                <w:sz w:val="16"/>
                <w:szCs w:val="16"/>
              </w:rPr>
            </w:pPr>
            <w:r w:rsidRPr="0084746E">
              <w:rPr>
                <w:rFonts w:ascii="Calibri" w:hAnsi="Calibri" w:cs="Tahoma"/>
                <w:bCs/>
                <w:sz w:val="16"/>
                <w:szCs w:val="16"/>
              </w:rPr>
              <w:t>[2]</w:t>
            </w:r>
          </w:p>
        </w:tc>
        <w:tc>
          <w:tcPr>
            <w:tcW w:w="748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Cs/>
                <w:sz w:val="16"/>
                <w:szCs w:val="16"/>
              </w:rPr>
            </w:pPr>
            <w:r w:rsidRPr="0084746E">
              <w:rPr>
                <w:rFonts w:ascii="Calibri" w:hAnsi="Calibri" w:cs="Tahoma"/>
                <w:bCs/>
                <w:sz w:val="16"/>
                <w:szCs w:val="16"/>
              </w:rPr>
              <w:t>[3]</w:t>
            </w:r>
          </w:p>
        </w:tc>
        <w:tc>
          <w:tcPr>
            <w:tcW w:w="843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Cs/>
                <w:sz w:val="16"/>
                <w:szCs w:val="16"/>
              </w:rPr>
            </w:pPr>
            <w:r w:rsidRPr="0084746E">
              <w:rPr>
                <w:rFonts w:ascii="Calibri" w:hAnsi="Calibri" w:cs="Tahoma"/>
                <w:bCs/>
                <w:sz w:val="16"/>
                <w:szCs w:val="16"/>
              </w:rPr>
              <w:t>[4]</w:t>
            </w:r>
          </w:p>
        </w:tc>
        <w:tc>
          <w:tcPr>
            <w:tcW w:w="880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Cs/>
                <w:sz w:val="16"/>
                <w:szCs w:val="16"/>
              </w:rPr>
            </w:pPr>
            <w:r w:rsidRPr="0084746E">
              <w:rPr>
                <w:rFonts w:ascii="Calibri" w:hAnsi="Calibri" w:cs="Tahoma"/>
                <w:bCs/>
                <w:sz w:val="16"/>
                <w:szCs w:val="16"/>
              </w:rPr>
              <w:t>[5]</w:t>
            </w:r>
          </w:p>
        </w:tc>
        <w:tc>
          <w:tcPr>
            <w:tcW w:w="1000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Cs/>
                <w:sz w:val="16"/>
                <w:szCs w:val="16"/>
              </w:rPr>
            </w:pPr>
            <w:r w:rsidRPr="0084746E">
              <w:rPr>
                <w:rFonts w:ascii="Calibri" w:hAnsi="Calibri" w:cs="Tahoma"/>
                <w:bCs/>
                <w:sz w:val="16"/>
                <w:szCs w:val="16"/>
              </w:rPr>
              <w:t>[6]</w:t>
            </w:r>
          </w:p>
        </w:tc>
      </w:tr>
      <w:tr w:rsidR="00C8305D" w:rsidRPr="0084746E" w:rsidTr="00CD30B3">
        <w:trPr>
          <w:trHeight w:val="2842"/>
        </w:trPr>
        <w:tc>
          <w:tcPr>
            <w:tcW w:w="234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1.</w:t>
            </w:r>
          </w:p>
        </w:tc>
        <w:tc>
          <w:tcPr>
            <w:tcW w:w="1295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</w:tcPr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Nazwa zadania:</w:t>
            </w:r>
          </w:p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………………………..……………</w:t>
            </w:r>
          </w:p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………………....…………………</w:t>
            </w:r>
          </w:p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………………….….…….………..</w:t>
            </w:r>
          </w:p>
          <w:p w:rsidR="00C8305D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>
              <w:rPr>
                <w:rFonts w:ascii="Calibri" w:hAnsi="Calibri" w:cs="Tahoma"/>
                <w:bCs/>
                <w:sz w:val="18"/>
                <w:szCs w:val="18"/>
              </w:rPr>
              <w:t>Nazwa podmiotu zlecającego zadanie:</w:t>
            </w:r>
          </w:p>
          <w:p w:rsidR="00C8305D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>
              <w:rPr>
                <w:rFonts w:ascii="Calibri" w:hAnsi="Calibri" w:cs="Tahoma"/>
                <w:bCs/>
                <w:sz w:val="18"/>
                <w:szCs w:val="18"/>
              </w:rPr>
              <w:t>………………………………………</w:t>
            </w:r>
          </w:p>
          <w:p w:rsidR="00C8305D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>
              <w:rPr>
                <w:rFonts w:ascii="Calibri" w:hAnsi="Calibri" w:cs="Tahoma"/>
                <w:bCs/>
                <w:sz w:val="18"/>
                <w:szCs w:val="18"/>
              </w:rPr>
              <w:t>……………………………………..</w:t>
            </w:r>
          </w:p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>
              <w:rPr>
                <w:rFonts w:ascii="Calibri" w:hAnsi="Calibri" w:cs="Tahoma"/>
                <w:bCs/>
                <w:sz w:val="18"/>
                <w:szCs w:val="18"/>
              </w:rPr>
              <w:t>……………………………………..</w:t>
            </w:r>
          </w:p>
          <w:p w:rsidR="00C8305D" w:rsidRPr="0084746E" w:rsidRDefault="00C8305D" w:rsidP="00CD30B3">
            <w:pPr>
              <w:rPr>
                <w:rFonts w:ascii="Calibri" w:hAnsi="Calibri" w:cs="Tahoma"/>
                <w:sz w:val="18"/>
                <w:szCs w:val="18"/>
              </w:rPr>
            </w:pPr>
          </w:p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sz w:val="18"/>
                <w:szCs w:val="18"/>
              </w:rPr>
              <w:t>Numer umowy:**</w:t>
            </w:r>
          </w:p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…………………………………………</w:t>
            </w:r>
          </w:p>
        </w:tc>
        <w:tc>
          <w:tcPr>
            <w:tcW w:w="748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 xml:space="preserve">budowa / przebudowa / </w:t>
            </w:r>
            <w:r>
              <w:rPr>
                <w:rFonts w:ascii="Calibri" w:hAnsi="Calibri" w:cs="Tahoma"/>
                <w:bCs/>
                <w:sz w:val="18"/>
                <w:szCs w:val="18"/>
              </w:rPr>
              <w:t>rozbudowa</w:t>
            </w:r>
          </w:p>
          <w:p w:rsidR="00C8305D" w:rsidRPr="0084746E" w:rsidRDefault="00C8305D" w:rsidP="00CD30B3">
            <w:pPr>
              <w:jc w:val="center"/>
              <w:rPr>
                <w:rFonts w:ascii="Calibri" w:hAnsi="Calibri" w:cs="Tahoma"/>
                <w:bCs/>
                <w:sz w:val="18"/>
                <w:szCs w:val="18"/>
              </w:rPr>
            </w:pPr>
            <w:r>
              <w:rPr>
                <w:rFonts w:ascii="Calibri" w:hAnsi="Calibri" w:cs="Tahoma"/>
                <w:bCs/>
                <w:sz w:val="18"/>
                <w:szCs w:val="18"/>
              </w:rPr>
              <w:t>sieci wodociągowej</w:t>
            </w: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*</w:t>
            </w:r>
          </w:p>
        </w:tc>
        <w:tc>
          <w:tcPr>
            <w:tcW w:w="843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</w:tcPr>
          <w:p w:rsidR="00C8305D" w:rsidRPr="008474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rPr>
                <w:rFonts w:ascii="Calibri" w:hAnsi="Calibri" w:cs="Tahoma"/>
                <w:noProof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kern w:val="28"/>
                <w:sz w:val="18"/>
                <w:szCs w:val="18"/>
              </w:rPr>
              <w:t>Wartość zadania:</w:t>
            </w:r>
          </w:p>
          <w:p w:rsidR="00C8305D" w:rsidRPr="008474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rPr>
                <w:rFonts w:ascii="Calibri" w:hAnsi="Calibri" w:cs="Tahoma"/>
                <w:noProof/>
                <w:kern w:val="28"/>
                <w:sz w:val="18"/>
                <w:szCs w:val="18"/>
              </w:rPr>
            </w:pPr>
          </w:p>
          <w:p w:rsidR="00C8305D" w:rsidRPr="008474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rPr>
                <w:rFonts w:ascii="Calibri" w:hAnsi="Calibri" w:cs="Tahoma"/>
                <w:noProof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kern w:val="28"/>
                <w:sz w:val="18"/>
                <w:szCs w:val="18"/>
              </w:rPr>
              <w:t>…………..…………..</w:t>
            </w:r>
          </w:p>
        </w:tc>
        <w:tc>
          <w:tcPr>
            <w:tcW w:w="880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</w:tcPr>
          <w:p w:rsidR="00C8305D" w:rsidRPr="0084746E" w:rsidRDefault="00C8305D" w:rsidP="00CD30B3">
            <w:pPr>
              <w:rPr>
                <w:rFonts w:ascii="Calibri" w:hAnsi="Calibri" w:cs="Tahoma"/>
                <w:sz w:val="18"/>
                <w:szCs w:val="18"/>
              </w:rPr>
            </w:pPr>
            <w:r w:rsidRPr="0084746E">
              <w:rPr>
                <w:rFonts w:ascii="Calibri" w:hAnsi="Calibri" w:cs="Tahoma"/>
                <w:sz w:val="18"/>
                <w:szCs w:val="18"/>
              </w:rPr>
              <w:t>od ………………………</w:t>
            </w:r>
          </w:p>
          <w:p w:rsidR="00C8305D" w:rsidRPr="0084746E" w:rsidRDefault="00C8305D" w:rsidP="00CD30B3">
            <w:pPr>
              <w:jc w:val="center"/>
              <w:rPr>
                <w:rFonts w:ascii="Calibri" w:hAnsi="Calibri" w:cs="Tahoma"/>
                <w:sz w:val="18"/>
                <w:szCs w:val="18"/>
              </w:rPr>
            </w:pPr>
            <w:r w:rsidRPr="0084746E">
              <w:rPr>
                <w:rFonts w:ascii="Calibri" w:hAnsi="Calibri" w:cs="Tahoma"/>
                <w:sz w:val="18"/>
                <w:szCs w:val="18"/>
              </w:rPr>
              <w:t>(</w:t>
            </w:r>
            <w:r w:rsidRPr="0084746E">
              <w:rPr>
                <w:rFonts w:ascii="Calibri" w:hAnsi="Calibri" w:cs="Tahoma"/>
                <w:i/>
                <w:sz w:val="16"/>
                <w:szCs w:val="16"/>
              </w:rPr>
              <w:t>dzień-miesiąc-rok</w:t>
            </w:r>
            <w:r w:rsidRPr="0084746E">
              <w:rPr>
                <w:rFonts w:ascii="Calibri" w:hAnsi="Calibri" w:cs="Tahoma"/>
                <w:sz w:val="18"/>
                <w:szCs w:val="18"/>
              </w:rPr>
              <w:t>)</w:t>
            </w:r>
          </w:p>
          <w:p w:rsidR="00C8305D" w:rsidRPr="0084746E" w:rsidRDefault="00C8305D" w:rsidP="00CD30B3">
            <w:pPr>
              <w:spacing w:before="240"/>
              <w:rPr>
                <w:rFonts w:ascii="Calibri" w:hAnsi="Calibri" w:cs="Tahoma"/>
                <w:sz w:val="18"/>
                <w:szCs w:val="18"/>
              </w:rPr>
            </w:pPr>
            <w:r w:rsidRPr="0084746E">
              <w:rPr>
                <w:rFonts w:ascii="Calibri" w:hAnsi="Calibri" w:cs="Tahoma"/>
                <w:sz w:val="18"/>
                <w:szCs w:val="18"/>
              </w:rPr>
              <w:t>do ……………………….</w:t>
            </w:r>
          </w:p>
          <w:p w:rsidR="00C8305D" w:rsidRPr="0084746E" w:rsidRDefault="00C8305D" w:rsidP="00CD30B3">
            <w:pPr>
              <w:jc w:val="center"/>
              <w:rPr>
                <w:rFonts w:ascii="Calibri" w:hAnsi="Calibri" w:cs="Tahoma"/>
                <w:sz w:val="18"/>
                <w:szCs w:val="18"/>
              </w:rPr>
            </w:pPr>
            <w:r w:rsidRPr="0084746E">
              <w:rPr>
                <w:rFonts w:ascii="Calibri" w:hAnsi="Calibri" w:cs="Tahoma"/>
                <w:sz w:val="18"/>
                <w:szCs w:val="18"/>
              </w:rPr>
              <w:t>(</w:t>
            </w:r>
            <w:r w:rsidRPr="0084746E">
              <w:rPr>
                <w:rFonts w:ascii="Calibri" w:hAnsi="Calibri" w:cs="Tahoma"/>
                <w:i/>
                <w:sz w:val="16"/>
                <w:szCs w:val="16"/>
              </w:rPr>
              <w:t>dzień-miesiąc-rok</w:t>
            </w:r>
            <w:r w:rsidRPr="0084746E">
              <w:rPr>
                <w:rFonts w:ascii="Calibri" w:hAnsi="Calibri" w:cs="Tahoma"/>
                <w:sz w:val="18"/>
                <w:szCs w:val="18"/>
              </w:rPr>
              <w:t>)</w:t>
            </w:r>
          </w:p>
        </w:tc>
        <w:tc>
          <w:tcPr>
            <w:tcW w:w="1000" w:type="pct"/>
            <w:tcBorders>
              <w:top w:val="single" w:sz="4" w:space="0" w:color="auto"/>
              <w:left w:val="single" w:sz="4" w:space="0" w:color="auto"/>
              <w:bottom w:val="single" w:sz="4" w:space="0" w:color="auto"/>
              <w:right w:val="single" w:sz="4" w:space="0" w:color="auto"/>
            </w:tcBorders>
            <w:vAlign w:val="center"/>
            <w:hideMark/>
          </w:tcPr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1) własne*</w:t>
            </w:r>
          </w:p>
          <w:p w:rsidR="00C8305D" w:rsidRPr="0084746E" w:rsidRDefault="00C8305D" w:rsidP="00CD30B3">
            <w:pPr>
              <w:spacing w:before="240" w:after="240"/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lub</w:t>
            </w:r>
          </w:p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sz w:val="18"/>
                <w:szCs w:val="18"/>
              </w:rPr>
              <w:t>2) innych podmiotów*</w:t>
            </w:r>
          </w:p>
          <w:p w:rsidR="00C8305D" w:rsidRPr="0084746E" w:rsidRDefault="00C8305D" w:rsidP="00CD30B3">
            <w:pPr>
              <w:rPr>
                <w:rFonts w:ascii="Calibri" w:hAnsi="Calibri" w:cs="Tahoma"/>
                <w:bCs/>
                <w:sz w:val="18"/>
                <w:szCs w:val="18"/>
              </w:rPr>
            </w:pPr>
            <w:r w:rsidRPr="0084746E">
              <w:rPr>
                <w:rFonts w:ascii="Calibri" w:hAnsi="Calibri" w:cs="Tahoma"/>
                <w:bCs/>
                <w:i/>
                <w:sz w:val="18"/>
                <w:szCs w:val="18"/>
              </w:rPr>
              <w:t>Wykonawca winien załączyć do oferty oryginał pisemnego zobowiązania podmiotu udostępniającego</w:t>
            </w:r>
          </w:p>
        </w:tc>
      </w:tr>
    </w:tbl>
    <w:p w:rsidR="00C8305D" w:rsidRPr="0084746E" w:rsidRDefault="00C8305D" w:rsidP="00C8305D">
      <w:pPr>
        <w:jc w:val="both"/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>**Wpisać numer umowy z Zamawiającym w przypadku, gdy Wykonawca nie przedłoży dowodów, że roboty wskazane w wykazie zostały wykonane w sposób należyty oraz wskazujących, że zostały wykonane zgodnie z zasadami sztuki budowlanej i prawidłowo ukończone.</w:t>
      </w:r>
    </w:p>
    <w:p w:rsidR="00C8305D" w:rsidRPr="0084746E" w:rsidRDefault="00C8305D" w:rsidP="00C8305D">
      <w:pPr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>*</w:t>
      </w:r>
      <w:r w:rsidRPr="0084746E">
        <w:rPr>
          <w:rFonts w:ascii="Calibri" w:hAnsi="Calibri" w:cs="Tahoma"/>
          <w:i/>
          <w:sz w:val="18"/>
          <w:szCs w:val="18"/>
        </w:rPr>
        <w:t>niepotrzebne skreślić</w:t>
      </w:r>
    </w:p>
    <w:p w:rsidR="00C8305D" w:rsidRPr="0084746E" w:rsidRDefault="00C8305D" w:rsidP="00C8305D">
      <w:pPr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rPr>
          <w:rFonts w:ascii="Calibri" w:hAnsi="Calibri" w:cs="Tahoma"/>
          <w:sz w:val="20"/>
          <w:szCs w:val="20"/>
        </w:rPr>
      </w:pPr>
    </w:p>
    <w:p w:rsidR="00C8305D" w:rsidRPr="0084746E" w:rsidRDefault="00C8305D" w:rsidP="00C8305D">
      <w:pPr>
        <w:rPr>
          <w:rFonts w:ascii="Calibri" w:hAnsi="Calibri" w:cs="Tahoma"/>
          <w:sz w:val="20"/>
          <w:szCs w:val="20"/>
        </w:rPr>
      </w:pPr>
    </w:p>
    <w:p w:rsidR="00C8305D" w:rsidRPr="0084746E" w:rsidRDefault="00C8305D" w:rsidP="00C8305D">
      <w:pPr>
        <w:rPr>
          <w:rFonts w:ascii="Calibri" w:hAnsi="Calibri" w:cs="Tahoma"/>
          <w:sz w:val="20"/>
          <w:szCs w:val="20"/>
        </w:rPr>
      </w:pPr>
    </w:p>
    <w:p w:rsidR="00C8305D" w:rsidRPr="0084746E" w:rsidRDefault="00C8305D" w:rsidP="00C8305D">
      <w:pPr>
        <w:rPr>
          <w:rFonts w:ascii="Calibri" w:hAnsi="Calibri" w:cs="Tahoma"/>
          <w:sz w:val="20"/>
          <w:szCs w:val="20"/>
        </w:rPr>
      </w:pPr>
    </w:p>
    <w:tbl>
      <w:tblPr>
        <w:tblW w:w="5000" w:type="pct"/>
        <w:tblCellMar>
          <w:left w:w="180" w:type="dxa"/>
          <w:right w:w="180" w:type="dxa"/>
        </w:tblCellMar>
        <w:tblLook w:val="0000" w:firstRow="0" w:lastRow="0" w:firstColumn="0" w:lastColumn="0" w:noHBand="0" w:noVBand="0"/>
      </w:tblPr>
      <w:tblGrid>
        <w:gridCol w:w="4536"/>
        <w:gridCol w:w="4536"/>
      </w:tblGrid>
      <w:tr w:rsidR="00C8305D" w:rsidRPr="0084746E" w:rsidTr="00CD30B3">
        <w:tblPrEx>
          <w:tblCellMar>
            <w:top w:w="0" w:type="dxa"/>
            <w:bottom w:w="0" w:type="dxa"/>
          </w:tblCellMar>
        </w:tblPrEx>
        <w:trPr>
          <w:trHeight w:val="959"/>
        </w:trPr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overflowPunct w:val="0"/>
              <w:adjustRightInd w:val="0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</w:t>
            </w:r>
            <w:r w:rsidRPr="0084746E">
              <w:rPr>
                <w:rFonts w:ascii="Calibri" w:hAnsi="Calibri" w:cs="Tahoma"/>
                <w:noProof/>
                <w:kern w:val="28"/>
                <w:sz w:val="18"/>
                <w:szCs w:val="18"/>
              </w:rPr>
              <w:t xml:space="preserve">, dnia </w:t>
            </w: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</w:t>
            </w:r>
          </w:p>
        </w:tc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widowControl w:val="0"/>
              <w:tabs>
                <w:tab w:val="left" w:pos="425"/>
              </w:tabs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noProof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.............................................</w:t>
            </w:r>
          </w:p>
          <w:p w:rsidR="00C8305D" w:rsidRPr="008474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imię, nazwisko (pieczęć) i podpis/y osoby/osób</w:t>
            </w:r>
          </w:p>
          <w:p w:rsidR="00C8305D" w:rsidRPr="0084746E" w:rsidRDefault="00C8305D" w:rsidP="00CD30B3">
            <w:pPr>
              <w:overflowPunct w:val="0"/>
              <w:adjustRightInd w:val="0"/>
              <w:jc w:val="center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upoważnionej/ych do reprezentowania Wykonawcy</w:t>
            </w:r>
          </w:p>
        </w:tc>
      </w:tr>
    </w:tbl>
    <w:p w:rsidR="00C8305D" w:rsidRPr="0084746E" w:rsidRDefault="00C8305D" w:rsidP="00C8305D">
      <w:pPr>
        <w:widowControl w:val="0"/>
        <w:rPr>
          <w:rFonts w:ascii="Calibri" w:hAnsi="Calibri" w:cs="Tahoma"/>
          <w:bCs/>
          <w:iCs/>
          <w:sz w:val="20"/>
          <w:szCs w:val="20"/>
        </w:rPr>
      </w:pPr>
    </w:p>
    <w:p w:rsidR="00C8305D" w:rsidRPr="00316474" w:rsidRDefault="00C8305D" w:rsidP="00C8305D">
      <w:pPr>
        <w:widowControl w:val="0"/>
        <w:rPr>
          <w:rFonts w:ascii="Verdana" w:hAnsi="Verdana" w:cs="Tahoma"/>
          <w:b/>
          <w:sz w:val="18"/>
          <w:szCs w:val="18"/>
        </w:rPr>
      </w:pPr>
      <w:r w:rsidRPr="0084746E">
        <w:rPr>
          <w:rFonts w:ascii="Calibri" w:hAnsi="Calibri" w:cs="Tahoma"/>
          <w:bCs/>
          <w:iCs/>
          <w:sz w:val="20"/>
          <w:szCs w:val="20"/>
        </w:rPr>
        <w:br w:type="page"/>
      </w:r>
      <w:r>
        <w:rPr>
          <w:rFonts w:ascii="Verdana" w:hAnsi="Verdana" w:cs="Tahoma"/>
          <w:b/>
          <w:sz w:val="18"/>
          <w:szCs w:val="18"/>
        </w:rPr>
        <w:lastRenderedPageBreak/>
        <w:t>Załącznik nr 4</w:t>
      </w:r>
      <w:r w:rsidRPr="00316474">
        <w:rPr>
          <w:rFonts w:ascii="Verdana" w:hAnsi="Verdana" w:cs="Tahoma"/>
          <w:b/>
          <w:sz w:val="18"/>
          <w:szCs w:val="18"/>
        </w:rPr>
        <w:t xml:space="preserve"> – wzór Wykazu osób, które będą uczestniczyć w wykonaniu zamówienia</w:t>
      </w:r>
    </w:p>
    <w:p w:rsidR="00C8305D" w:rsidRPr="00316474" w:rsidRDefault="00C8305D" w:rsidP="00C8305D">
      <w:pPr>
        <w:widowControl w:val="0"/>
        <w:snapToGrid w:val="0"/>
        <w:jc w:val="center"/>
        <w:outlineLvl w:val="4"/>
        <w:rPr>
          <w:rFonts w:ascii="Verdana" w:hAnsi="Verdana" w:cs="Tahoma"/>
          <w:b/>
          <w:bCs/>
          <w:sz w:val="18"/>
          <w:szCs w:val="18"/>
        </w:rPr>
      </w:pPr>
      <w:r w:rsidRPr="00316474">
        <w:rPr>
          <w:rFonts w:ascii="Verdana" w:hAnsi="Verdana" w:cs="Tahoma"/>
          <w:b/>
          <w:iCs/>
          <w:sz w:val="18"/>
          <w:szCs w:val="18"/>
        </w:rPr>
        <w:t>WYKAZ OSÓB,</w:t>
      </w:r>
    </w:p>
    <w:p w:rsidR="00C8305D" w:rsidRDefault="00C8305D" w:rsidP="00C8305D">
      <w:pPr>
        <w:widowControl w:val="0"/>
        <w:jc w:val="center"/>
        <w:rPr>
          <w:rFonts w:ascii="Verdana" w:hAnsi="Verdana" w:cs="Tahoma"/>
          <w:b/>
          <w:sz w:val="18"/>
          <w:szCs w:val="18"/>
        </w:rPr>
      </w:pPr>
      <w:r w:rsidRPr="00316474">
        <w:rPr>
          <w:rFonts w:ascii="Verdana" w:hAnsi="Verdana" w:cs="Tahoma"/>
          <w:b/>
          <w:sz w:val="18"/>
          <w:szCs w:val="18"/>
        </w:rPr>
        <w:t>KTÓRE BĘDĄ UCZESTNICZYĆ W WYKONYWANIU ZAMÓWIENIA</w:t>
      </w:r>
    </w:p>
    <w:p w:rsidR="00C8305D" w:rsidRPr="00316474" w:rsidRDefault="00C8305D" w:rsidP="00C8305D">
      <w:pPr>
        <w:widowControl w:val="0"/>
        <w:jc w:val="center"/>
        <w:rPr>
          <w:rFonts w:ascii="Verdana" w:hAnsi="Verdana" w:cs="Tahoma"/>
          <w:b/>
          <w:sz w:val="18"/>
          <w:szCs w:val="18"/>
        </w:rPr>
      </w:pPr>
    </w:p>
    <w:p w:rsidR="00C8305D" w:rsidRPr="00204FAF" w:rsidRDefault="00C8305D" w:rsidP="00C8305D">
      <w:pPr>
        <w:autoSpaceDE w:val="0"/>
        <w:autoSpaceDN w:val="0"/>
        <w:adjustRightInd w:val="0"/>
        <w:spacing w:line="360" w:lineRule="auto"/>
        <w:jc w:val="center"/>
        <w:rPr>
          <w:rFonts w:ascii="Verdana" w:hAnsi="Verdana" w:cs="Verdana"/>
          <w:b/>
          <w:sz w:val="18"/>
          <w:szCs w:val="18"/>
        </w:rPr>
      </w:pPr>
      <w:r>
        <w:rPr>
          <w:rFonts w:ascii="Verdana" w:hAnsi="Verdana" w:cs="Tahoma"/>
          <w:bCs/>
          <w:sz w:val="18"/>
          <w:szCs w:val="18"/>
        </w:rPr>
        <w:t>Pn.</w:t>
      </w:r>
      <w:r w:rsidRPr="00316474">
        <w:rPr>
          <w:rFonts w:ascii="Verdana" w:hAnsi="Verdana" w:cs="Tahoma"/>
          <w:bCs/>
          <w:sz w:val="18"/>
          <w:szCs w:val="18"/>
        </w:rPr>
        <w:t xml:space="preserve">: </w:t>
      </w:r>
      <w:r w:rsidRPr="00204FAF">
        <w:rPr>
          <w:rFonts w:ascii="Verdana" w:hAnsi="Verdana" w:cs="Verdana"/>
          <w:b/>
          <w:sz w:val="18"/>
          <w:szCs w:val="18"/>
        </w:rPr>
        <w:t>„</w:t>
      </w:r>
      <w:r>
        <w:rPr>
          <w:rFonts w:ascii="Verdana" w:hAnsi="Verdana" w:cs="Verdana"/>
          <w:b/>
          <w:sz w:val="18"/>
          <w:szCs w:val="18"/>
        </w:rPr>
        <w:t xml:space="preserve">Przebudowa odcinka magistrali wodociągowej DN300 mm Komorów-Wioska, gmina Syców </w:t>
      </w:r>
      <w:r w:rsidRPr="00204FAF">
        <w:rPr>
          <w:rFonts w:ascii="Verdana" w:hAnsi="Verdana" w:cs="Verdana"/>
          <w:b/>
          <w:sz w:val="18"/>
          <w:szCs w:val="18"/>
        </w:rPr>
        <w:t>”</w:t>
      </w: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C8305D" w:rsidRPr="007615E3" w:rsidTr="00CD30B3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C8305D" w:rsidRPr="007615E3" w:rsidRDefault="00C8305D" w:rsidP="00CD30B3">
            <w:pPr>
              <w:keepNext/>
              <w:ind w:firstLine="290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615E3">
              <w:rPr>
                <w:rFonts w:ascii="Verdana" w:hAnsi="Verdana" w:cs="Arial"/>
                <w:bCs/>
                <w:sz w:val="18"/>
                <w:szCs w:val="18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C8305D" w:rsidRPr="007615E3" w:rsidRDefault="00C8305D" w:rsidP="00CD30B3">
            <w:pPr>
              <w:keepNext/>
              <w:jc w:val="right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615E3">
              <w:rPr>
                <w:rFonts w:ascii="Verdana" w:hAnsi="Verdana"/>
                <w:bCs/>
                <w:sz w:val="18"/>
                <w:szCs w:val="18"/>
              </w:rPr>
              <w:t>ZP/</w:t>
            </w:r>
            <w:r>
              <w:rPr>
                <w:rFonts w:ascii="Verdana" w:hAnsi="Verdana"/>
                <w:bCs/>
                <w:sz w:val="18"/>
                <w:szCs w:val="18"/>
              </w:rPr>
              <w:t>1</w:t>
            </w:r>
            <w:r w:rsidRPr="007615E3">
              <w:rPr>
                <w:rFonts w:ascii="Verdana" w:hAnsi="Verdana"/>
                <w:bCs/>
                <w:sz w:val="18"/>
                <w:szCs w:val="18"/>
              </w:rPr>
              <w:t>/</w:t>
            </w:r>
            <w:r>
              <w:rPr>
                <w:rFonts w:ascii="Verdana" w:hAnsi="Verdana"/>
                <w:bCs/>
                <w:sz w:val="18"/>
                <w:szCs w:val="18"/>
              </w:rPr>
              <w:t>WK</w:t>
            </w:r>
            <w:r w:rsidRPr="007615E3">
              <w:rPr>
                <w:rFonts w:ascii="Verdana" w:hAnsi="Verdana"/>
                <w:bCs/>
                <w:sz w:val="18"/>
                <w:szCs w:val="18"/>
              </w:rPr>
              <w:t>/</w:t>
            </w:r>
            <w:r w:rsidRPr="007615E3">
              <w:rPr>
                <w:rFonts w:ascii="Verdana" w:hAnsi="Verdana" w:cs="Arial"/>
                <w:bCs/>
                <w:sz w:val="18"/>
                <w:szCs w:val="18"/>
              </w:rPr>
              <w:t>201</w:t>
            </w:r>
            <w:r>
              <w:rPr>
                <w:rFonts w:ascii="Verdana" w:hAnsi="Verdana" w:cs="Arial"/>
                <w:bCs/>
                <w:sz w:val="18"/>
                <w:szCs w:val="18"/>
              </w:rPr>
              <w:t>7</w:t>
            </w:r>
          </w:p>
        </w:tc>
      </w:tr>
    </w:tbl>
    <w:p w:rsidR="00C8305D" w:rsidRPr="00316474" w:rsidRDefault="00C8305D" w:rsidP="00C8305D">
      <w:pPr>
        <w:widowControl w:val="0"/>
        <w:spacing w:before="240"/>
        <w:jc w:val="both"/>
        <w:rPr>
          <w:rFonts w:ascii="Verdana" w:hAnsi="Verdana" w:cs="Tahoma"/>
          <w:b/>
          <w:sz w:val="18"/>
          <w:szCs w:val="18"/>
        </w:rPr>
      </w:pPr>
    </w:p>
    <w:tbl>
      <w:tblPr>
        <w:tblpPr w:leftFromText="141" w:rightFromText="141" w:vertAnchor="text" w:horzAnchor="margin" w:tblpY="1318"/>
        <w:tblW w:w="5000" w:type="pct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491"/>
        <w:gridCol w:w="1972"/>
        <w:gridCol w:w="1589"/>
        <w:gridCol w:w="2387"/>
        <w:gridCol w:w="2623"/>
      </w:tblGrid>
      <w:tr w:rsidR="00C8305D" w:rsidRPr="00316474" w:rsidTr="00CD30B3">
        <w:trPr>
          <w:cantSplit/>
          <w:trHeight w:val="798"/>
        </w:trPr>
        <w:tc>
          <w:tcPr>
            <w:tcW w:w="271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/>
                <w:sz w:val="18"/>
                <w:szCs w:val="18"/>
              </w:rPr>
            </w:pPr>
            <w:r w:rsidRPr="00316474">
              <w:rPr>
                <w:rFonts w:ascii="Verdana" w:hAnsi="Verdana" w:cs="Tahoma"/>
                <w:b/>
                <w:sz w:val="18"/>
                <w:szCs w:val="18"/>
              </w:rPr>
              <w:t>Lp.</w:t>
            </w:r>
          </w:p>
        </w:tc>
        <w:tc>
          <w:tcPr>
            <w:tcW w:w="1088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/>
                <w:sz w:val="18"/>
                <w:szCs w:val="18"/>
              </w:rPr>
            </w:pPr>
            <w:r w:rsidRPr="00316474">
              <w:rPr>
                <w:rFonts w:ascii="Verdana" w:hAnsi="Verdana" w:cs="Tahoma"/>
                <w:b/>
                <w:sz w:val="18"/>
                <w:szCs w:val="18"/>
              </w:rPr>
              <w:t>Imię i nazwisko osoby, która będzie uczestniczyć w wykonywaniu zamówienia</w:t>
            </w:r>
          </w:p>
        </w:tc>
        <w:tc>
          <w:tcPr>
            <w:tcW w:w="877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/>
                <w:sz w:val="18"/>
                <w:szCs w:val="18"/>
              </w:rPr>
            </w:pPr>
            <w:r w:rsidRPr="00316474">
              <w:rPr>
                <w:rFonts w:ascii="Verdana" w:hAnsi="Verdana" w:cs="Tahoma"/>
                <w:b/>
                <w:sz w:val="18"/>
                <w:szCs w:val="18"/>
              </w:rPr>
              <w:t>Branża</w:t>
            </w:r>
          </w:p>
        </w:tc>
        <w:tc>
          <w:tcPr>
            <w:tcW w:w="1317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/>
                <w:sz w:val="18"/>
                <w:szCs w:val="18"/>
              </w:rPr>
            </w:pPr>
            <w:r w:rsidRPr="00316474">
              <w:rPr>
                <w:rFonts w:ascii="Verdana" w:hAnsi="Verdana" w:cs="Tahoma"/>
                <w:b/>
                <w:sz w:val="18"/>
                <w:szCs w:val="18"/>
              </w:rPr>
              <w:t xml:space="preserve">Rodzaj i nr uprawnień </w:t>
            </w:r>
          </w:p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/>
                <w:sz w:val="18"/>
                <w:szCs w:val="18"/>
              </w:rPr>
            </w:pPr>
            <w:r w:rsidRPr="00316474">
              <w:rPr>
                <w:rFonts w:ascii="Verdana" w:hAnsi="Verdana" w:cs="Tahoma"/>
                <w:b/>
                <w:sz w:val="18"/>
                <w:szCs w:val="18"/>
              </w:rPr>
              <w:t>budowlanych</w:t>
            </w:r>
          </w:p>
        </w:tc>
        <w:tc>
          <w:tcPr>
            <w:tcW w:w="1447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/>
                <w:bCs/>
                <w:sz w:val="18"/>
                <w:szCs w:val="18"/>
              </w:rPr>
            </w:pPr>
            <w:r w:rsidRPr="00316474">
              <w:rPr>
                <w:rFonts w:ascii="Verdana" w:hAnsi="Verdana" w:cs="Tahoma"/>
                <w:b/>
                <w:bCs/>
                <w:sz w:val="18"/>
                <w:szCs w:val="18"/>
              </w:rPr>
              <w:t>Informacja</w:t>
            </w:r>
          </w:p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/>
                <w:bCs/>
                <w:sz w:val="18"/>
                <w:szCs w:val="18"/>
              </w:rPr>
            </w:pPr>
            <w:r w:rsidRPr="00316474">
              <w:rPr>
                <w:rFonts w:ascii="Verdana" w:hAnsi="Verdana" w:cs="Tahoma"/>
                <w:b/>
                <w:bCs/>
                <w:sz w:val="18"/>
                <w:szCs w:val="18"/>
              </w:rPr>
              <w:t>o podstawie dysponowania</w:t>
            </w:r>
          </w:p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/>
                <w:sz w:val="18"/>
                <w:szCs w:val="18"/>
              </w:rPr>
            </w:pPr>
            <w:r w:rsidRPr="00316474">
              <w:rPr>
                <w:rFonts w:ascii="Verdana" w:hAnsi="Verdana" w:cs="Tahoma"/>
                <w:b/>
                <w:bCs/>
                <w:sz w:val="18"/>
                <w:szCs w:val="18"/>
              </w:rPr>
              <w:t>wymienioną osobą przez Wykonawcę</w:t>
            </w:r>
          </w:p>
        </w:tc>
      </w:tr>
      <w:tr w:rsidR="00C8305D" w:rsidRPr="00316474" w:rsidTr="00CD30B3">
        <w:trPr>
          <w:cantSplit/>
          <w:trHeight w:val="199"/>
        </w:trPr>
        <w:tc>
          <w:tcPr>
            <w:tcW w:w="271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Cs/>
                <w:sz w:val="16"/>
                <w:szCs w:val="16"/>
              </w:rPr>
            </w:pPr>
            <w:r w:rsidRPr="00316474">
              <w:rPr>
                <w:rFonts w:ascii="Verdana" w:hAnsi="Verdana" w:cs="Tahoma"/>
                <w:bCs/>
                <w:sz w:val="16"/>
                <w:szCs w:val="16"/>
              </w:rPr>
              <w:t>[1]</w:t>
            </w:r>
          </w:p>
        </w:tc>
        <w:tc>
          <w:tcPr>
            <w:tcW w:w="1088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Cs/>
                <w:sz w:val="16"/>
                <w:szCs w:val="16"/>
              </w:rPr>
            </w:pPr>
            <w:r w:rsidRPr="00316474">
              <w:rPr>
                <w:rFonts w:ascii="Verdana" w:hAnsi="Verdana" w:cs="Tahoma"/>
                <w:bCs/>
                <w:sz w:val="16"/>
                <w:szCs w:val="16"/>
              </w:rPr>
              <w:t>[2]</w:t>
            </w:r>
          </w:p>
        </w:tc>
        <w:tc>
          <w:tcPr>
            <w:tcW w:w="877" w:type="pct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Cs/>
                <w:sz w:val="16"/>
                <w:szCs w:val="16"/>
              </w:rPr>
            </w:pPr>
            <w:r w:rsidRPr="00316474">
              <w:rPr>
                <w:rFonts w:ascii="Verdana" w:hAnsi="Verdana" w:cs="Tahoma"/>
                <w:bCs/>
                <w:sz w:val="16"/>
                <w:szCs w:val="16"/>
              </w:rPr>
              <w:t>[3]</w:t>
            </w:r>
          </w:p>
        </w:tc>
        <w:tc>
          <w:tcPr>
            <w:tcW w:w="1317" w:type="pct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Cs/>
                <w:sz w:val="16"/>
                <w:szCs w:val="16"/>
              </w:rPr>
            </w:pPr>
            <w:r w:rsidRPr="00316474">
              <w:rPr>
                <w:rFonts w:ascii="Verdana" w:hAnsi="Verdana" w:cs="Tahoma"/>
                <w:bCs/>
                <w:sz w:val="16"/>
                <w:szCs w:val="16"/>
              </w:rPr>
              <w:t>[4]</w:t>
            </w:r>
          </w:p>
        </w:tc>
        <w:tc>
          <w:tcPr>
            <w:tcW w:w="1447" w:type="pct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Cs/>
                <w:sz w:val="16"/>
                <w:szCs w:val="16"/>
              </w:rPr>
            </w:pPr>
            <w:r w:rsidRPr="00316474">
              <w:rPr>
                <w:rFonts w:ascii="Verdana" w:hAnsi="Verdana" w:cs="Tahoma"/>
                <w:bCs/>
                <w:sz w:val="16"/>
                <w:szCs w:val="16"/>
              </w:rPr>
              <w:t>[5]</w:t>
            </w:r>
          </w:p>
        </w:tc>
      </w:tr>
      <w:tr w:rsidR="00C8305D" w:rsidRPr="00316474" w:rsidTr="00CD30B3">
        <w:trPr>
          <w:cantSplit/>
          <w:trHeight w:val="1318"/>
        </w:trPr>
        <w:tc>
          <w:tcPr>
            <w:tcW w:w="271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Cs/>
                <w:sz w:val="18"/>
                <w:szCs w:val="18"/>
              </w:rPr>
            </w:pPr>
            <w:r w:rsidRPr="00316474">
              <w:rPr>
                <w:rFonts w:ascii="Verdana" w:hAnsi="Verdana" w:cs="Tahoma"/>
                <w:bCs/>
                <w:sz w:val="18"/>
                <w:szCs w:val="18"/>
              </w:rPr>
              <w:t>1</w:t>
            </w:r>
          </w:p>
        </w:tc>
        <w:tc>
          <w:tcPr>
            <w:tcW w:w="1088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sz w:val="18"/>
                <w:szCs w:val="18"/>
              </w:rPr>
            </w:pPr>
            <w:r w:rsidRPr="00316474">
              <w:rPr>
                <w:rFonts w:ascii="Verdana" w:hAnsi="Verdana" w:cs="Tahoma"/>
                <w:sz w:val="18"/>
                <w:szCs w:val="18"/>
              </w:rPr>
              <w:t>………………………</w:t>
            </w:r>
          </w:p>
          <w:p w:rsidR="00C8305D" w:rsidRPr="00316474" w:rsidRDefault="00C8305D" w:rsidP="00CD30B3">
            <w:pPr>
              <w:jc w:val="center"/>
              <w:rPr>
                <w:rFonts w:ascii="Verdana" w:hAnsi="Verdana" w:cs="Tahoma"/>
                <w:sz w:val="18"/>
                <w:szCs w:val="18"/>
              </w:rPr>
            </w:pPr>
            <w:r w:rsidRPr="00316474">
              <w:rPr>
                <w:rFonts w:ascii="Verdana" w:hAnsi="Verdana" w:cs="Tahoma"/>
                <w:sz w:val="18"/>
                <w:szCs w:val="18"/>
              </w:rPr>
              <w:t>Kierownik Budowy</w:t>
            </w:r>
          </w:p>
        </w:tc>
        <w:tc>
          <w:tcPr>
            <w:tcW w:w="877" w:type="pct"/>
            <w:vAlign w:val="center"/>
          </w:tcPr>
          <w:p w:rsidR="00C8305D" w:rsidRPr="00316474" w:rsidRDefault="00C8305D" w:rsidP="00CD30B3">
            <w:pPr>
              <w:jc w:val="center"/>
              <w:rPr>
                <w:rFonts w:ascii="Verdana" w:hAnsi="Verdana" w:cs="Tahoma"/>
                <w:bCs/>
                <w:sz w:val="18"/>
                <w:szCs w:val="18"/>
              </w:rPr>
            </w:pPr>
            <w:r w:rsidRPr="00316474">
              <w:rPr>
                <w:rFonts w:ascii="Verdana" w:hAnsi="Verdana" w:cs="Tahoma"/>
                <w:bCs/>
                <w:sz w:val="18"/>
                <w:szCs w:val="18"/>
              </w:rPr>
              <w:t>sanitarna</w:t>
            </w:r>
          </w:p>
        </w:tc>
        <w:tc>
          <w:tcPr>
            <w:tcW w:w="1317" w:type="pct"/>
            <w:vAlign w:val="center"/>
          </w:tcPr>
          <w:p w:rsidR="00C8305D" w:rsidRPr="00316474" w:rsidRDefault="00C8305D" w:rsidP="00CD30B3">
            <w:pPr>
              <w:rPr>
                <w:rFonts w:ascii="Verdana" w:hAnsi="Verdana" w:cs="Tahoma"/>
                <w:sz w:val="18"/>
                <w:szCs w:val="18"/>
              </w:rPr>
            </w:pPr>
            <w:r w:rsidRPr="00316474">
              <w:rPr>
                <w:rFonts w:ascii="Verdana" w:hAnsi="Verdana" w:cs="Tahoma"/>
                <w:sz w:val="18"/>
                <w:szCs w:val="18"/>
              </w:rPr>
              <w:t>Uprawnienia budowlane</w:t>
            </w:r>
          </w:p>
          <w:p w:rsidR="00C8305D" w:rsidRPr="00316474" w:rsidRDefault="00C8305D" w:rsidP="00CD30B3">
            <w:pPr>
              <w:rPr>
                <w:rFonts w:ascii="Verdana" w:hAnsi="Verdana" w:cs="Tahoma"/>
                <w:sz w:val="18"/>
                <w:szCs w:val="18"/>
              </w:rPr>
            </w:pPr>
            <w:r w:rsidRPr="00316474">
              <w:rPr>
                <w:rFonts w:ascii="Verdana" w:hAnsi="Verdana" w:cs="Tahoma"/>
                <w:sz w:val="18"/>
                <w:szCs w:val="18"/>
              </w:rPr>
              <w:t>bez ograniczeń</w:t>
            </w:r>
          </w:p>
          <w:p w:rsidR="00C8305D" w:rsidRPr="00316474" w:rsidRDefault="00C8305D" w:rsidP="00CD30B3">
            <w:pPr>
              <w:spacing w:before="240"/>
              <w:rPr>
                <w:rFonts w:ascii="Verdana" w:hAnsi="Verdana" w:cs="Tahoma"/>
                <w:sz w:val="18"/>
                <w:szCs w:val="18"/>
              </w:rPr>
            </w:pPr>
            <w:r w:rsidRPr="00316474">
              <w:rPr>
                <w:rFonts w:ascii="Verdana" w:hAnsi="Verdana" w:cs="Tahoma"/>
                <w:sz w:val="18"/>
                <w:szCs w:val="18"/>
              </w:rPr>
              <w:t>Nr …………………………………</w:t>
            </w:r>
          </w:p>
          <w:p w:rsidR="00C8305D" w:rsidRPr="00316474" w:rsidRDefault="00C8305D" w:rsidP="00CD30B3">
            <w:pPr>
              <w:spacing w:before="240"/>
              <w:rPr>
                <w:rFonts w:ascii="Verdana" w:hAnsi="Verdana" w:cs="Tahoma"/>
                <w:sz w:val="18"/>
                <w:szCs w:val="18"/>
              </w:rPr>
            </w:pPr>
            <w:r w:rsidRPr="00316474">
              <w:rPr>
                <w:rFonts w:ascii="Verdana" w:hAnsi="Verdana" w:cs="Tahoma"/>
                <w:sz w:val="18"/>
                <w:szCs w:val="18"/>
              </w:rPr>
              <w:t>w specjalności …………………………..………</w:t>
            </w:r>
          </w:p>
          <w:p w:rsidR="00C8305D" w:rsidRPr="00316474" w:rsidRDefault="00C8305D" w:rsidP="00CD30B3">
            <w:pPr>
              <w:spacing w:before="240"/>
              <w:rPr>
                <w:rFonts w:ascii="Verdana" w:hAnsi="Verdana" w:cs="Tahoma"/>
                <w:sz w:val="18"/>
                <w:szCs w:val="18"/>
              </w:rPr>
            </w:pPr>
            <w:r w:rsidRPr="00316474">
              <w:rPr>
                <w:rFonts w:ascii="Verdana" w:hAnsi="Verdana" w:cs="Tahoma"/>
                <w:sz w:val="18"/>
                <w:szCs w:val="18"/>
              </w:rPr>
              <w:t>w zakresie ………………………….………</w:t>
            </w:r>
          </w:p>
          <w:p w:rsidR="00C8305D" w:rsidRPr="00316474" w:rsidRDefault="00C8305D" w:rsidP="00CD30B3">
            <w:pPr>
              <w:spacing w:before="240"/>
              <w:rPr>
                <w:rFonts w:ascii="Verdana" w:hAnsi="Verdana" w:cs="Tahoma"/>
                <w:sz w:val="18"/>
                <w:szCs w:val="18"/>
              </w:rPr>
            </w:pPr>
            <w:r w:rsidRPr="00316474">
              <w:rPr>
                <w:rFonts w:ascii="Verdana" w:hAnsi="Verdana" w:cs="Tahoma"/>
                <w:sz w:val="18"/>
                <w:szCs w:val="18"/>
              </w:rPr>
              <w:t>Data uzyskania uprawnień: ……………………….…………</w:t>
            </w:r>
          </w:p>
        </w:tc>
        <w:tc>
          <w:tcPr>
            <w:tcW w:w="1447" w:type="pct"/>
            <w:vAlign w:val="center"/>
          </w:tcPr>
          <w:p w:rsidR="00C8305D" w:rsidRPr="00316474" w:rsidRDefault="00C8305D" w:rsidP="00C8305D">
            <w:pPr>
              <w:numPr>
                <w:ilvl w:val="0"/>
                <w:numId w:val="8"/>
              </w:numPr>
              <w:tabs>
                <w:tab w:val="left" w:pos="214"/>
              </w:tabs>
              <w:ind w:left="0" w:firstLine="0"/>
              <w:rPr>
                <w:rFonts w:ascii="Verdana" w:hAnsi="Verdana" w:cs="Tahoma"/>
                <w:bCs/>
                <w:sz w:val="18"/>
                <w:szCs w:val="18"/>
              </w:rPr>
            </w:pPr>
            <w:r w:rsidRPr="00316474">
              <w:rPr>
                <w:rFonts w:ascii="Verdana" w:hAnsi="Verdana" w:cs="Tahoma"/>
                <w:bCs/>
                <w:sz w:val="18"/>
                <w:szCs w:val="18"/>
              </w:rPr>
              <w:t>dysponuje*</w:t>
            </w:r>
          </w:p>
          <w:p w:rsidR="00C8305D" w:rsidRPr="00316474" w:rsidRDefault="00C8305D" w:rsidP="00CD30B3">
            <w:pPr>
              <w:tabs>
                <w:tab w:val="left" w:pos="214"/>
              </w:tabs>
              <w:rPr>
                <w:rFonts w:ascii="Verdana" w:hAnsi="Verdana" w:cs="Tahoma"/>
                <w:bCs/>
                <w:i/>
                <w:sz w:val="18"/>
                <w:szCs w:val="18"/>
              </w:rPr>
            </w:pPr>
            <w:r w:rsidRPr="00316474">
              <w:rPr>
                <w:rFonts w:ascii="Verdana" w:hAnsi="Verdana" w:cs="Tahoma"/>
                <w:bCs/>
                <w:i/>
                <w:sz w:val="18"/>
                <w:szCs w:val="18"/>
              </w:rPr>
              <w:t>Wykonawca winien podać podstawę dysponowania</w:t>
            </w:r>
          </w:p>
          <w:p w:rsidR="00C8305D" w:rsidRPr="00316474" w:rsidRDefault="00C8305D" w:rsidP="00CD30B3">
            <w:pPr>
              <w:rPr>
                <w:rFonts w:ascii="Verdana" w:hAnsi="Verdana" w:cs="Tahoma"/>
                <w:bCs/>
                <w:i/>
                <w:sz w:val="18"/>
                <w:szCs w:val="18"/>
              </w:rPr>
            </w:pPr>
            <w:r w:rsidRPr="00316474">
              <w:rPr>
                <w:rFonts w:ascii="Verdana" w:hAnsi="Verdana" w:cs="Tahoma"/>
                <w:bCs/>
                <w:i/>
                <w:sz w:val="18"/>
                <w:szCs w:val="18"/>
              </w:rPr>
              <w:t>……………………………………..</w:t>
            </w:r>
          </w:p>
          <w:p w:rsidR="00C8305D" w:rsidRPr="00316474" w:rsidRDefault="00C8305D" w:rsidP="00CD30B3">
            <w:pPr>
              <w:rPr>
                <w:rFonts w:ascii="Verdana" w:hAnsi="Verdana" w:cs="Tahoma"/>
                <w:bCs/>
                <w:i/>
                <w:sz w:val="18"/>
                <w:szCs w:val="18"/>
              </w:rPr>
            </w:pPr>
            <w:r w:rsidRPr="00316474">
              <w:rPr>
                <w:rFonts w:ascii="Verdana" w:hAnsi="Verdana" w:cs="Tahoma"/>
                <w:bCs/>
                <w:i/>
                <w:sz w:val="18"/>
                <w:szCs w:val="18"/>
              </w:rPr>
              <w:t>(np. umowa o pracę, umowa zlecenie, umowa o dzieło)</w:t>
            </w:r>
          </w:p>
          <w:p w:rsidR="00C8305D" w:rsidRPr="00316474" w:rsidRDefault="00C8305D" w:rsidP="00CD30B3">
            <w:pPr>
              <w:spacing w:before="240" w:after="240"/>
              <w:rPr>
                <w:rFonts w:ascii="Verdana" w:hAnsi="Verdana" w:cs="Tahoma"/>
                <w:bCs/>
                <w:sz w:val="18"/>
                <w:szCs w:val="18"/>
              </w:rPr>
            </w:pPr>
            <w:r w:rsidRPr="00316474">
              <w:rPr>
                <w:rFonts w:ascii="Verdana" w:hAnsi="Verdana" w:cs="Tahoma"/>
                <w:bCs/>
                <w:sz w:val="18"/>
                <w:szCs w:val="18"/>
              </w:rPr>
              <w:t>lub</w:t>
            </w:r>
          </w:p>
          <w:p w:rsidR="00C8305D" w:rsidRPr="00316474" w:rsidRDefault="00C8305D" w:rsidP="00C8305D">
            <w:pPr>
              <w:numPr>
                <w:ilvl w:val="0"/>
                <w:numId w:val="8"/>
              </w:numPr>
              <w:pBdr>
                <w:bottom w:val="single" w:sz="4" w:space="1" w:color="auto"/>
              </w:pBdr>
              <w:tabs>
                <w:tab w:val="left" w:pos="214"/>
              </w:tabs>
              <w:ind w:left="0" w:firstLine="0"/>
              <w:rPr>
                <w:rFonts w:ascii="Verdana" w:hAnsi="Verdana" w:cs="Tahoma"/>
                <w:sz w:val="18"/>
                <w:szCs w:val="18"/>
              </w:rPr>
            </w:pPr>
            <w:r w:rsidRPr="00316474">
              <w:rPr>
                <w:rFonts w:ascii="Verdana" w:hAnsi="Verdana" w:cs="Tahoma"/>
                <w:bCs/>
                <w:sz w:val="18"/>
                <w:szCs w:val="18"/>
              </w:rPr>
              <w:t>będzie dysponował*</w:t>
            </w:r>
          </w:p>
          <w:p w:rsidR="00C8305D" w:rsidRPr="00316474" w:rsidRDefault="00C8305D" w:rsidP="00CD30B3">
            <w:pPr>
              <w:pBdr>
                <w:bottom w:val="single" w:sz="4" w:space="1" w:color="auto"/>
              </w:pBdr>
              <w:tabs>
                <w:tab w:val="left" w:pos="214"/>
              </w:tabs>
              <w:rPr>
                <w:rFonts w:ascii="Verdana" w:hAnsi="Verdana" w:cs="Tahoma"/>
                <w:i/>
                <w:sz w:val="18"/>
                <w:szCs w:val="18"/>
              </w:rPr>
            </w:pPr>
            <w:r w:rsidRPr="00316474">
              <w:rPr>
                <w:rFonts w:ascii="Verdana" w:hAnsi="Verdana" w:cs="Tahoma"/>
                <w:i/>
                <w:sz w:val="18"/>
                <w:szCs w:val="18"/>
              </w:rPr>
              <w:t xml:space="preserve">Wykonawca winien </w:t>
            </w:r>
            <w:r w:rsidRPr="00316474">
              <w:rPr>
                <w:rFonts w:ascii="Verdana" w:hAnsi="Verdana" w:cs="Tahoma"/>
                <w:bCs/>
                <w:i/>
                <w:sz w:val="18"/>
                <w:szCs w:val="18"/>
              </w:rPr>
              <w:t xml:space="preserve">załączyć do oferty </w:t>
            </w:r>
            <w:r w:rsidRPr="00316474">
              <w:rPr>
                <w:rFonts w:ascii="Verdana" w:hAnsi="Verdana" w:cs="Tahoma"/>
                <w:i/>
                <w:sz w:val="18"/>
                <w:szCs w:val="18"/>
              </w:rPr>
              <w:t>oryginał pisemnego zobowiązania podmiotu udostępniającego</w:t>
            </w:r>
          </w:p>
        </w:tc>
      </w:tr>
    </w:tbl>
    <w:p w:rsidR="00C8305D" w:rsidRPr="00316474" w:rsidRDefault="00C8305D" w:rsidP="00C8305D">
      <w:pPr>
        <w:widowControl w:val="0"/>
        <w:spacing w:before="240"/>
        <w:jc w:val="both"/>
        <w:rPr>
          <w:rFonts w:ascii="Verdana" w:hAnsi="Verdana" w:cs="Tahoma"/>
          <w:bCs/>
          <w:sz w:val="18"/>
          <w:szCs w:val="18"/>
        </w:rPr>
      </w:pPr>
      <w:r w:rsidRPr="00316474">
        <w:rPr>
          <w:rFonts w:ascii="Verdana" w:hAnsi="Verdana" w:cs="Tahoma"/>
          <w:bCs/>
          <w:sz w:val="18"/>
          <w:szCs w:val="18"/>
        </w:rPr>
        <w:t>Nazwa i adres Wykonawcy:</w:t>
      </w:r>
    </w:p>
    <w:p w:rsidR="00C8305D" w:rsidRPr="00316474" w:rsidRDefault="00C8305D" w:rsidP="00C8305D">
      <w:pPr>
        <w:widowControl w:val="0"/>
        <w:jc w:val="both"/>
        <w:rPr>
          <w:rFonts w:ascii="Verdana" w:hAnsi="Verdana" w:cs="Tahoma"/>
          <w:bCs/>
          <w:sz w:val="18"/>
          <w:szCs w:val="18"/>
        </w:rPr>
      </w:pPr>
      <w:r w:rsidRPr="00316474">
        <w:rPr>
          <w:rFonts w:ascii="Verdana" w:hAnsi="Verdana" w:cs="Tahoma"/>
          <w:bCs/>
          <w:sz w:val="18"/>
          <w:szCs w:val="18"/>
        </w:rPr>
        <w:t>...............................................................................................................................................................</w:t>
      </w:r>
    </w:p>
    <w:p w:rsidR="00C8305D" w:rsidRPr="00316474" w:rsidRDefault="00C8305D" w:rsidP="00C8305D">
      <w:pPr>
        <w:widowControl w:val="0"/>
        <w:jc w:val="both"/>
        <w:rPr>
          <w:rFonts w:ascii="Verdana" w:hAnsi="Verdana" w:cs="Tahoma"/>
          <w:bCs/>
          <w:sz w:val="18"/>
          <w:szCs w:val="18"/>
        </w:rPr>
      </w:pPr>
      <w:r w:rsidRPr="00316474">
        <w:rPr>
          <w:rFonts w:ascii="Verdana" w:hAnsi="Verdana" w:cs="Tahoma"/>
          <w:bCs/>
          <w:sz w:val="18"/>
          <w:szCs w:val="18"/>
        </w:rPr>
        <w:t>...............................................................................................................................................................</w:t>
      </w:r>
    </w:p>
    <w:p w:rsidR="00C8305D" w:rsidRPr="00316474" w:rsidRDefault="00C8305D" w:rsidP="00C8305D">
      <w:pPr>
        <w:widowControl w:val="0"/>
        <w:spacing w:before="120"/>
        <w:jc w:val="both"/>
        <w:rPr>
          <w:rFonts w:ascii="Verdana" w:hAnsi="Verdana" w:cs="Tahoma"/>
          <w:b/>
          <w:bCs/>
          <w:sz w:val="18"/>
          <w:szCs w:val="18"/>
        </w:rPr>
      </w:pPr>
      <w:r w:rsidRPr="00316474">
        <w:rPr>
          <w:rFonts w:ascii="Verdana" w:hAnsi="Verdana" w:cs="Tahoma"/>
          <w:b/>
          <w:bCs/>
          <w:sz w:val="18"/>
          <w:szCs w:val="18"/>
        </w:rPr>
        <w:t>PKT I.</w:t>
      </w:r>
    </w:p>
    <w:p w:rsidR="00C8305D" w:rsidRPr="00316474" w:rsidRDefault="00C8305D" w:rsidP="00C8305D">
      <w:pPr>
        <w:widowControl w:val="0"/>
        <w:jc w:val="both"/>
        <w:rPr>
          <w:rFonts w:ascii="Verdana" w:hAnsi="Verdana" w:cs="Tahoma"/>
          <w:b/>
          <w:bCs/>
          <w:sz w:val="18"/>
          <w:szCs w:val="18"/>
        </w:rPr>
      </w:pPr>
      <w:r w:rsidRPr="00316474">
        <w:rPr>
          <w:rFonts w:ascii="Verdana" w:hAnsi="Verdana" w:cs="Tahoma"/>
          <w:b/>
          <w:bCs/>
          <w:sz w:val="18"/>
          <w:szCs w:val="18"/>
        </w:rPr>
        <w:t>*</w:t>
      </w:r>
      <w:r w:rsidRPr="00316474">
        <w:rPr>
          <w:rFonts w:ascii="Verdana" w:hAnsi="Verdana" w:cs="Tahoma"/>
          <w:bCs/>
          <w:i/>
          <w:sz w:val="18"/>
          <w:szCs w:val="18"/>
        </w:rPr>
        <w:t>niepotrzebne skreślić</w:t>
      </w:r>
    </w:p>
    <w:p w:rsidR="00C8305D" w:rsidRPr="00316474" w:rsidRDefault="00C8305D" w:rsidP="00C8305D">
      <w:pPr>
        <w:widowControl w:val="0"/>
        <w:spacing w:before="120"/>
        <w:jc w:val="both"/>
        <w:rPr>
          <w:rFonts w:ascii="Verdana" w:hAnsi="Verdana" w:cs="Tahoma"/>
          <w:b/>
          <w:bCs/>
          <w:sz w:val="18"/>
          <w:szCs w:val="18"/>
        </w:rPr>
      </w:pPr>
      <w:r w:rsidRPr="00316474">
        <w:rPr>
          <w:rFonts w:ascii="Verdana" w:hAnsi="Verdana" w:cs="Tahoma"/>
          <w:b/>
          <w:bCs/>
          <w:sz w:val="18"/>
          <w:szCs w:val="18"/>
        </w:rPr>
        <w:t>PKT II.</w:t>
      </w:r>
    </w:p>
    <w:p w:rsidR="00C8305D" w:rsidRPr="00316474" w:rsidRDefault="00C8305D" w:rsidP="00C8305D">
      <w:pPr>
        <w:widowControl w:val="0"/>
        <w:overflowPunct w:val="0"/>
        <w:autoSpaceDE w:val="0"/>
        <w:autoSpaceDN w:val="0"/>
        <w:adjustRightInd w:val="0"/>
        <w:jc w:val="both"/>
        <w:textAlignment w:val="baseline"/>
        <w:rPr>
          <w:rFonts w:ascii="Verdana" w:hAnsi="Verdana" w:cs="Tahoma"/>
          <w:b/>
          <w:sz w:val="18"/>
          <w:szCs w:val="18"/>
        </w:rPr>
      </w:pPr>
      <w:r w:rsidRPr="00316474">
        <w:rPr>
          <w:rFonts w:ascii="Verdana" w:hAnsi="Verdana" w:cs="Tahoma"/>
          <w:bCs/>
          <w:sz w:val="18"/>
          <w:szCs w:val="18"/>
        </w:rPr>
        <w:t xml:space="preserve">Oświadczam, że ww. osoby, które będą </w:t>
      </w:r>
      <w:r w:rsidRPr="00316474">
        <w:rPr>
          <w:rFonts w:ascii="Verdana" w:hAnsi="Verdana" w:cs="Tahoma"/>
          <w:sz w:val="18"/>
          <w:szCs w:val="18"/>
        </w:rPr>
        <w:t>uczestniczyć w wykonywaniu zamówienia posiadają wymagane uprawnienia do realizacji niniejszego zamówienia, zgodnie z warunkami określonymi w ogłoszeniu o zamówieniu i Specyfikacji Istotnych Warunków Zamówienia.</w:t>
      </w:r>
    </w:p>
    <w:p w:rsidR="00C8305D" w:rsidRPr="00316474" w:rsidRDefault="00C8305D" w:rsidP="00C8305D">
      <w:pPr>
        <w:widowControl w:val="0"/>
        <w:rPr>
          <w:rFonts w:ascii="Verdana" w:hAnsi="Verdana" w:cs="Tahoma"/>
          <w:sz w:val="18"/>
          <w:szCs w:val="18"/>
        </w:rPr>
      </w:pPr>
    </w:p>
    <w:p w:rsidR="00C8305D" w:rsidRPr="00316474" w:rsidRDefault="00C8305D" w:rsidP="00C8305D">
      <w:pPr>
        <w:widowControl w:val="0"/>
        <w:rPr>
          <w:rFonts w:ascii="Verdana" w:hAnsi="Verdana" w:cs="Tahoma"/>
          <w:sz w:val="18"/>
          <w:szCs w:val="18"/>
        </w:rPr>
      </w:pPr>
    </w:p>
    <w:p w:rsidR="00C8305D" w:rsidRPr="00316474" w:rsidRDefault="00C8305D" w:rsidP="00C8305D">
      <w:pPr>
        <w:widowControl w:val="0"/>
        <w:rPr>
          <w:rFonts w:ascii="Verdana" w:hAnsi="Verdana" w:cs="Tahoma"/>
          <w:sz w:val="18"/>
          <w:szCs w:val="18"/>
        </w:rPr>
      </w:pPr>
    </w:p>
    <w:p w:rsidR="00C8305D" w:rsidRPr="00316474" w:rsidRDefault="00C8305D" w:rsidP="00C8305D">
      <w:pPr>
        <w:widowControl w:val="0"/>
        <w:rPr>
          <w:rFonts w:ascii="Verdana" w:hAnsi="Verdana" w:cs="Tahoma"/>
          <w:sz w:val="18"/>
          <w:szCs w:val="18"/>
        </w:rPr>
      </w:pPr>
    </w:p>
    <w:tbl>
      <w:tblPr>
        <w:tblW w:w="5000" w:type="pct"/>
        <w:tblCellMar>
          <w:left w:w="180" w:type="dxa"/>
          <w:right w:w="180" w:type="dxa"/>
        </w:tblCellMar>
        <w:tblLook w:val="0000" w:firstRow="0" w:lastRow="0" w:firstColumn="0" w:lastColumn="0" w:noHBand="0" w:noVBand="0"/>
      </w:tblPr>
      <w:tblGrid>
        <w:gridCol w:w="3965"/>
        <w:gridCol w:w="5107"/>
      </w:tblGrid>
      <w:tr w:rsidR="00C8305D" w:rsidRPr="00316474" w:rsidTr="00CD30B3">
        <w:tblPrEx>
          <w:tblCellMar>
            <w:top w:w="0" w:type="dxa"/>
            <w:bottom w:w="0" w:type="dxa"/>
          </w:tblCellMar>
        </w:tblPrEx>
        <w:trPr>
          <w:trHeight w:val="959"/>
        </w:trPr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316474" w:rsidRDefault="00C8305D" w:rsidP="00CD30B3">
            <w:pPr>
              <w:overflowPunct w:val="0"/>
              <w:adjustRightInd w:val="0"/>
              <w:rPr>
                <w:rFonts w:ascii="Verdana" w:hAnsi="Verdana" w:cs="Tahoma"/>
                <w:kern w:val="28"/>
                <w:sz w:val="18"/>
                <w:szCs w:val="18"/>
              </w:rPr>
            </w:pPr>
            <w:r w:rsidRPr="00316474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.....................</w:t>
            </w:r>
            <w:r w:rsidRPr="00316474">
              <w:rPr>
                <w:rFonts w:ascii="Verdana" w:hAnsi="Verdana" w:cs="Tahoma"/>
                <w:noProof/>
                <w:kern w:val="28"/>
                <w:sz w:val="18"/>
                <w:szCs w:val="18"/>
              </w:rPr>
              <w:t xml:space="preserve">, dnia </w:t>
            </w:r>
            <w:r w:rsidRPr="00316474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</w:t>
            </w:r>
          </w:p>
        </w:tc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316474" w:rsidRDefault="00C8305D" w:rsidP="00CD30B3">
            <w:pPr>
              <w:widowControl w:val="0"/>
              <w:tabs>
                <w:tab w:val="left" w:pos="425"/>
              </w:tabs>
              <w:overflowPunct w:val="0"/>
              <w:autoSpaceDE w:val="0"/>
              <w:autoSpaceDN w:val="0"/>
              <w:adjustRightInd w:val="0"/>
              <w:jc w:val="center"/>
              <w:rPr>
                <w:rFonts w:ascii="Verdana" w:hAnsi="Verdana" w:cs="Tahoma"/>
                <w:noProof/>
                <w:kern w:val="28"/>
                <w:sz w:val="18"/>
                <w:szCs w:val="18"/>
              </w:rPr>
            </w:pPr>
            <w:r w:rsidRPr="00316474">
              <w:rPr>
                <w:rFonts w:ascii="Verdana" w:hAnsi="Verdana" w:cs="Tahoma"/>
                <w:noProof/>
                <w:spacing w:val="40"/>
                <w:kern w:val="28"/>
                <w:sz w:val="18"/>
                <w:szCs w:val="18"/>
              </w:rPr>
              <w:t>.............................................</w:t>
            </w:r>
          </w:p>
          <w:p w:rsidR="00C8305D" w:rsidRPr="00316474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jc w:val="center"/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</w:pPr>
            <w:r w:rsidRPr="00316474"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  <w:t>imię, nazwisko (pieczęć) i podpis/y osoby/osób</w:t>
            </w:r>
          </w:p>
          <w:p w:rsidR="00C8305D" w:rsidRPr="00316474" w:rsidRDefault="00C8305D" w:rsidP="00CD30B3">
            <w:pPr>
              <w:overflowPunct w:val="0"/>
              <w:adjustRightInd w:val="0"/>
              <w:jc w:val="center"/>
              <w:rPr>
                <w:rFonts w:ascii="Verdana" w:hAnsi="Verdana" w:cs="Tahoma"/>
                <w:kern w:val="28"/>
                <w:sz w:val="18"/>
                <w:szCs w:val="18"/>
              </w:rPr>
            </w:pPr>
            <w:r w:rsidRPr="00316474">
              <w:rPr>
                <w:rFonts w:ascii="Verdana" w:hAnsi="Verdana" w:cs="Tahoma"/>
                <w:i/>
                <w:iCs/>
                <w:noProof/>
                <w:kern w:val="28"/>
                <w:sz w:val="16"/>
                <w:szCs w:val="16"/>
              </w:rPr>
              <w:t>upoważnionej/ych do reprezentowania Wykonawcy</w:t>
            </w:r>
          </w:p>
        </w:tc>
      </w:tr>
    </w:tbl>
    <w:p w:rsidR="00C8305D" w:rsidRPr="0084746E" w:rsidRDefault="00C8305D" w:rsidP="00C8305D">
      <w:pPr>
        <w:textAlignment w:val="center"/>
        <w:rPr>
          <w:rFonts w:ascii="Calibri" w:eastAsia="Arial Unicode MS" w:hAnsi="Calibri" w:cs="Tahoma"/>
          <w:sz w:val="18"/>
          <w:szCs w:val="18"/>
        </w:rPr>
      </w:pPr>
    </w:p>
    <w:p w:rsidR="00C8305D" w:rsidRPr="007615E3" w:rsidRDefault="00C8305D" w:rsidP="00C8305D">
      <w:pPr>
        <w:pStyle w:val="Nagwek4"/>
        <w:numPr>
          <w:ilvl w:val="3"/>
          <w:numId w:val="0"/>
        </w:numPr>
        <w:tabs>
          <w:tab w:val="num" w:pos="0"/>
        </w:tabs>
        <w:suppressAutoHyphens/>
        <w:spacing w:line="360" w:lineRule="auto"/>
        <w:ind w:left="1985" w:hanging="1985"/>
        <w:rPr>
          <w:rFonts w:ascii="Verdana" w:hAnsi="Verdana"/>
          <w:sz w:val="18"/>
          <w:szCs w:val="18"/>
        </w:rPr>
      </w:pPr>
      <w:r>
        <w:rPr>
          <w:rFonts w:ascii="Verdana" w:hAnsi="Verdana"/>
          <w:sz w:val="18"/>
          <w:szCs w:val="18"/>
        </w:rPr>
        <w:br w:type="page"/>
      </w:r>
      <w:r w:rsidRPr="007615E3">
        <w:rPr>
          <w:rFonts w:ascii="Verdana" w:hAnsi="Verdana"/>
          <w:sz w:val="18"/>
          <w:szCs w:val="18"/>
        </w:rPr>
        <w:lastRenderedPageBreak/>
        <w:t xml:space="preserve">Załącznik nr </w:t>
      </w:r>
      <w:r>
        <w:rPr>
          <w:rFonts w:ascii="Verdana" w:hAnsi="Verdana"/>
          <w:sz w:val="18"/>
          <w:szCs w:val="18"/>
        </w:rPr>
        <w:t>5</w:t>
      </w:r>
      <w:r w:rsidRPr="007615E3">
        <w:rPr>
          <w:rFonts w:ascii="Verdana" w:hAnsi="Verdana"/>
          <w:sz w:val="18"/>
          <w:szCs w:val="18"/>
        </w:rPr>
        <w:t xml:space="preserve">– </w:t>
      </w:r>
      <w:r w:rsidRPr="007615E3">
        <w:rPr>
          <w:rFonts w:ascii="Verdana" w:hAnsi="Verdana" w:cs="Verdana"/>
          <w:bCs w:val="0"/>
          <w:sz w:val="18"/>
          <w:szCs w:val="18"/>
        </w:rPr>
        <w:t>Wzór zobowiązania oddania do dyspozycji niezbędnych zasobów</w:t>
      </w:r>
    </w:p>
    <w:p w:rsidR="00C8305D" w:rsidRPr="007615E3" w:rsidRDefault="00C8305D" w:rsidP="00C8305D">
      <w:pPr>
        <w:spacing w:line="360" w:lineRule="auto"/>
        <w:jc w:val="center"/>
        <w:rPr>
          <w:rFonts w:ascii="Verdana" w:hAnsi="Verdana" w:cs="Verdana"/>
          <w:b/>
          <w:bCs/>
          <w:sz w:val="18"/>
          <w:szCs w:val="18"/>
        </w:rPr>
      </w:pPr>
    </w:p>
    <w:p w:rsidR="00C8305D" w:rsidRPr="007615E3" w:rsidRDefault="00C8305D" w:rsidP="00C8305D">
      <w:pPr>
        <w:spacing w:line="360" w:lineRule="auto"/>
        <w:jc w:val="center"/>
        <w:rPr>
          <w:rFonts w:ascii="Verdana" w:hAnsi="Verdana" w:cs="Verdana"/>
          <w:b/>
          <w:bCs/>
          <w:sz w:val="18"/>
          <w:szCs w:val="18"/>
        </w:rPr>
      </w:pPr>
      <w:r w:rsidRPr="007615E3">
        <w:rPr>
          <w:rFonts w:ascii="Verdana" w:hAnsi="Verdana" w:cs="Verdana"/>
          <w:b/>
          <w:bCs/>
          <w:sz w:val="18"/>
          <w:szCs w:val="18"/>
        </w:rPr>
        <w:t>ZOBOWIAZANIE DO ODDANIA DO DYSPOZYCJI NIEZBĘDNYCH ZASOBÓW</w:t>
      </w:r>
    </w:p>
    <w:p w:rsidR="00C8305D" w:rsidRPr="001663F2" w:rsidRDefault="00C8305D" w:rsidP="00C8305D">
      <w:pPr>
        <w:autoSpaceDE w:val="0"/>
        <w:autoSpaceDN w:val="0"/>
        <w:adjustRightInd w:val="0"/>
        <w:spacing w:line="360" w:lineRule="auto"/>
        <w:rPr>
          <w:rFonts w:ascii="Verdana" w:hAnsi="Verdana" w:cs="Verdana"/>
          <w:b/>
          <w:sz w:val="18"/>
          <w:szCs w:val="18"/>
        </w:rPr>
      </w:pPr>
      <w:r w:rsidRPr="007615E3">
        <w:rPr>
          <w:rFonts w:ascii="Verdana" w:hAnsi="Verdana" w:cs="Arial"/>
          <w:sz w:val="18"/>
          <w:szCs w:val="18"/>
        </w:rPr>
        <w:t xml:space="preserve">na: </w:t>
      </w:r>
      <w:r w:rsidRPr="00204FAF">
        <w:rPr>
          <w:rFonts w:ascii="Verdana" w:hAnsi="Verdana" w:cs="Verdana"/>
          <w:b/>
          <w:sz w:val="18"/>
          <w:szCs w:val="18"/>
        </w:rPr>
        <w:t>„</w:t>
      </w:r>
      <w:r>
        <w:rPr>
          <w:rFonts w:ascii="Verdana" w:hAnsi="Verdana" w:cs="Verdana"/>
          <w:b/>
          <w:sz w:val="18"/>
          <w:szCs w:val="18"/>
        </w:rPr>
        <w:t xml:space="preserve">Przebudowa odcinka magistrali wodociągowej DN300 mm Komorów-Wioska, gmina Syców </w:t>
      </w:r>
      <w:r w:rsidRPr="00204FAF">
        <w:rPr>
          <w:rFonts w:ascii="Verdana" w:hAnsi="Verdana" w:cs="Verdana"/>
          <w:b/>
          <w:sz w:val="18"/>
          <w:szCs w:val="18"/>
        </w:rPr>
        <w:t>”</w:t>
      </w:r>
    </w:p>
    <w:p w:rsidR="00C8305D" w:rsidRPr="007615E3" w:rsidRDefault="00C8305D" w:rsidP="00C8305D">
      <w:pPr>
        <w:spacing w:line="360" w:lineRule="auto"/>
        <w:ind w:left="426" w:hanging="426"/>
        <w:jc w:val="both"/>
        <w:rPr>
          <w:rFonts w:ascii="Verdana" w:hAnsi="Verdana" w:cs="Arial"/>
          <w:b/>
          <w:sz w:val="18"/>
          <w:szCs w:val="18"/>
        </w:rPr>
      </w:pP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C8305D" w:rsidRPr="007615E3" w:rsidTr="00CD30B3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C8305D" w:rsidRPr="007615E3" w:rsidRDefault="00C8305D" w:rsidP="00CD30B3">
            <w:pPr>
              <w:keepNext/>
              <w:ind w:firstLine="290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615E3">
              <w:rPr>
                <w:rFonts w:ascii="Verdana" w:hAnsi="Verdana" w:cs="Arial"/>
                <w:bCs/>
                <w:sz w:val="18"/>
                <w:szCs w:val="18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C8305D" w:rsidRPr="007615E3" w:rsidRDefault="00C8305D" w:rsidP="00CD30B3">
            <w:pPr>
              <w:keepNext/>
              <w:jc w:val="right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615E3">
              <w:rPr>
                <w:rFonts w:ascii="Verdana" w:hAnsi="Verdana"/>
                <w:bCs/>
                <w:sz w:val="18"/>
                <w:szCs w:val="18"/>
              </w:rPr>
              <w:t>ZP/</w:t>
            </w:r>
            <w:r>
              <w:rPr>
                <w:rFonts w:ascii="Verdana" w:hAnsi="Verdana"/>
                <w:bCs/>
                <w:sz w:val="18"/>
                <w:szCs w:val="18"/>
              </w:rPr>
              <w:t>1/WK</w:t>
            </w:r>
            <w:r w:rsidRPr="007615E3">
              <w:rPr>
                <w:rFonts w:ascii="Verdana" w:hAnsi="Verdana"/>
                <w:bCs/>
                <w:sz w:val="18"/>
                <w:szCs w:val="18"/>
              </w:rPr>
              <w:t>/</w:t>
            </w:r>
            <w:r w:rsidRPr="007615E3">
              <w:rPr>
                <w:rFonts w:ascii="Verdana" w:hAnsi="Verdana" w:cs="Arial"/>
                <w:bCs/>
                <w:sz w:val="18"/>
                <w:szCs w:val="18"/>
              </w:rPr>
              <w:t>201</w:t>
            </w:r>
            <w:r>
              <w:rPr>
                <w:rFonts w:ascii="Verdana" w:hAnsi="Verdana" w:cs="Arial"/>
                <w:bCs/>
                <w:sz w:val="18"/>
                <w:szCs w:val="18"/>
              </w:rPr>
              <w:t>7</w:t>
            </w:r>
          </w:p>
        </w:tc>
      </w:tr>
    </w:tbl>
    <w:p w:rsidR="00C8305D" w:rsidRPr="0084746E" w:rsidRDefault="00C8305D" w:rsidP="00C8305D">
      <w:pPr>
        <w:jc w:val="both"/>
        <w:rPr>
          <w:rFonts w:ascii="Calibri" w:hAnsi="Calibri" w:cs="Tahoma"/>
          <w:sz w:val="18"/>
          <w:szCs w:val="18"/>
          <w:lang w:val="x-none" w:eastAsia="x-none"/>
        </w:rPr>
      </w:pPr>
    </w:p>
    <w:p w:rsidR="00C8305D" w:rsidRPr="0084746E" w:rsidRDefault="00C8305D" w:rsidP="00C8305D">
      <w:pPr>
        <w:tabs>
          <w:tab w:val="left" w:leader="dot" w:pos="9360"/>
        </w:tabs>
        <w:spacing w:before="120"/>
        <w:jc w:val="both"/>
        <w:rPr>
          <w:rFonts w:ascii="Calibri" w:hAnsi="Calibri" w:cs="Tahoma"/>
          <w:sz w:val="18"/>
          <w:szCs w:val="18"/>
          <w:lang w:val="x-none" w:eastAsia="x-none"/>
        </w:rPr>
      </w:pPr>
      <w:r w:rsidRPr="0084746E">
        <w:rPr>
          <w:rFonts w:ascii="Calibri" w:hAnsi="Calibri" w:cs="Tahoma"/>
          <w:b/>
          <w:bCs/>
          <w:sz w:val="18"/>
          <w:szCs w:val="18"/>
          <w:lang w:val="x-none" w:eastAsia="x-none"/>
        </w:rPr>
        <w:t>MY NIŻEJ PODPISANI</w:t>
      </w:r>
    </w:p>
    <w:p w:rsidR="00C8305D" w:rsidRPr="0084746E" w:rsidRDefault="00C8305D" w:rsidP="00C8305D">
      <w:pPr>
        <w:tabs>
          <w:tab w:val="left" w:leader="underscore" w:pos="9360"/>
        </w:tabs>
        <w:spacing w:before="240"/>
        <w:jc w:val="both"/>
        <w:rPr>
          <w:rFonts w:ascii="Calibri" w:hAnsi="Calibri" w:cs="Tahoma"/>
          <w:sz w:val="18"/>
          <w:szCs w:val="18"/>
          <w:lang w:val="x-none" w:eastAsia="x-none"/>
        </w:rPr>
      </w:pPr>
      <w:r w:rsidRPr="0084746E">
        <w:rPr>
          <w:rFonts w:ascii="Calibri" w:hAnsi="Calibri" w:cs="Tahoma"/>
          <w:sz w:val="18"/>
          <w:szCs w:val="18"/>
          <w:lang w:val="x-none" w:eastAsia="x-none"/>
        </w:rPr>
        <w:tab/>
      </w:r>
    </w:p>
    <w:p w:rsidR="00C8305D" w:rsidRPr="0084746E" w:rsidRDefault="00C8305D" w:rsidP="00C8305D">
      <w:pPr>
        <w:tabs>
          <w:tab w:val="left" w:leader="underscore" w:pos="9360"/>
        </w:tabs>
        <w:spacing w:before="240"/>
        <w:jc w:val="both"/>
        <w:rPr>
          <w:rFonts w:ascii="Calibri" w:hAnsi="Calibri" w:cs="Tahoma"/>
          <w:sz w:val="18"/>
          <w:szCs w:val="18"/>
          <w:lang w:val="x-none" w:eastAsia="x-none"/>
        </w:rPr>
      </w:pPr>
      <w:r w:rsidRPr="0084746E">
        <w:rPr>
          <w:rFonts w:ascii="Calibri" w:hAnsi="Calibri" w:cs="Tahoma"/>
          <w:sz w:val="18"/>
          <w:szCs w:val="18"/>
          <w:lang w:val="x-none" w:eastAsia="x-none"/>
        </w:rPr>
        <w:tab/>
      </w:r>
    </w:p>
    <w:p w:rsidR="00C8305D" w:rsidRPr="0084746E" w:rsidRDefault="00C8305D" w:rsidP="00C8305D">
      <w:pPr>
        <w:tabs>
          <w:tab w:val="left" w:leader="dot" w:pos="9072"/>
        </w:tabs>
        <w:jc w:val="center"/>
        <w:rPr>
          <w:rFonts w:ascii="Calibri" w:hAnsi="Calibri" w:cs="Tahoma"/>
          <w:i/>
          <w:iCs/>
          <w:sz w:val="18"/>
          <w:szCs w:val="18"/>
          <w:lang w:val="x-none" w:eastAsia="x-none"/>
        </w:rPr>
      </w:pPr>
      <w:r w:rsidRPr="0084746E">
        <w:rPr>
          <w:rFonts w:ascii="Calibri" w:hAnsi="Calibri" w:cs="Tahoma"/>
          <w:i/>
          <w:iCs/>
          <w:sz w:val="18"/>
          <w:szCs w:val="18"/>
          <w:lang w:val="x-none" w:eastAsia="x-none"/>
        </w:rPr>
        <w:t>(imię i nazwisko osoby upoważnionej do reprezentowania podmiotu)</w:t>
      </w:r>
    </w:p>
    <w:p w:rsidR="00C8305D" w:rsidRPr="0084746E" w:rsidRDefault="00C8305D" w:rsidP="00C8305D">
      <w:pPr>
        <w:tabs>
          <w:tab w:val="left" w:leader="dot" w:pos="9360"/>
        </w:tabs>
        <w:spacing w:before="120"/>
        <w:jc w:val="both"/>
        <w:rPr>
          <w:rFonts w:ascii="Calibri" w:hAnsi="Calibri" w:cs="Tahoma"/>
          <w:sz w:val="18"/>
          <w:szCs w:val="18"/>
          <w:lang w:val="x-none" w:eastAsia="x-none"/>
        </w:rPr>
      </w:pPr>
      <w:r w:rsidRPr="0084746E">
        <w:rPr>
          <w:rFonts w:ascii="Calibri" w:hAnsi="Calibri" w:cs="Tahoma"/>
          <w:sz w:val="18"/>
          <w:szCs w:val="18"/>
          <w:lang w:val="x-none" w:eastAsia="x-none"/>
        </w:rPr>
        <w:t>działając w imieniu i na rzecz</w:t>
      </w:r>
    </w:p>
    <w:p w:rsidR="00C8305D" w:rsidRPr="0084746E" w:rsidRDefault="00C8305D" w:rsidP="00C8305D">
      <w:pPr>
        <w:tabs>
          <w:tab w:val="left" w:leader="underscore" w:pos="9360"/>
        </w:tabs>
        <w:spacing w:before="240"/>
        <w:jc w:val="both"/>
        <w:rPr>
          <w:rFonts w:ascii="Calibri" w:hAnsi="Calibri" w:cs="Tahoma"/>
          <w:sz w:val="18"/>
          <w:szCs w:val="18"/>
          <w:lang w:val="x-none" w:eastAsia="x-none"/>
        </w:rPr>
      </w:pPr>
      <w:r w:rsidRPr="0084746E">
        <w:rPr>
          <w:rFonts w:ascii="Calibri" w:hAnsi="Calibri" w:cs="Tahoma"/>
          <w:sz w:val="18"/>
          <w:szCs w:val="18"/>
          <w:lang w:val="x-none" w:eastAsia="x-none"/>
        </w:rPr>
        <w:tab/>
      </w:r>
    </w:p>
    <w:p w:rsidR="00C8305D" w:rsidRPr="0084746E" w:rsidRDefault="00C8305D" w:rsidP="00C8305D">
      <w:pPr>
        <w:tabs>
          <w:tab w:val="left" w:leader="underscore" w:pos="9360"/>
        </w:tabs>
        <w:spacing w:before="240"/>
        <w:jc w:val="both"/>
        <w:rPr>
          <w:rFonts w:ascii="Calibri" w:hAnsi="Calibri" w:cs="Tahoma"/>
          <w:sz w:val="18"/>
          <w:szCs w:val="18"/>
          <w:lang w:val="x-none" w:eastAsia="x-none"/>
        </w:rPr>
      </w:pPr>
      <w:r w:rsidRPr="0084746E">
        <w:rPr>
          <w:rFonts w:ascii="Calibri" w:hAnsi="Calibri" w:cs="Tahoma"/>
          <w:sz w:val="18"/>
          <w:szCs w:val="18"/>
          <w:lang w:val="x-none" w:eastAsia="x-none"/>
        </w:rPr>
        <w:tab/>
      </w:r>
    </w:p>
    <w:p w:rsidR="00C8305D" w:rsidRPr="0084746E" w:rsidRDefault="00C8305D" w:rsidP="00C8305D">
      <w:pPr>
        <w:tabs>
          <w:tab w:val="left" w:leader="dot" w:pos="9072"/>
        </w:tabs>
        <w:jc w:val="center"/>
        <w:rPr>
          <w:rFonts w:ascii="Calibri" w:hAnsi="Calibri" w:cs="Tahoma"/>
          <w:i/>
          <w:iCs/>
          <w:sz w:val="18"/>
          <w:szCs w:val="18"/>
          <w:lang w:val="x-none" w:eastAsia="x-none"/>
        </w:rPr>
      </w:pPr>
      <w:r w:rsidRPr="0084746E">
        <w:rPr>
          <w:rFonts w:ascii="Calibri" w:hAnsi="Calibri" w:cs="Tahoma"/>
          <w:i/>
          <w:iCs/>
          <w:sz w:val="18"/>
          <w:szCs w:val="18"/>
          <w:lang w:val="x-none" w:eastAsia="x-none"/>
        </w:rPr>
        <w:t>(nazwa (firma) dokładny adres Podmiotu)</w:t>
      </w:r>
    </w:p>
    <w:p w:rsidR="00C8305D" w:rsidRPr="0084746E" w:rsidRDefault="00C8305D" w:rsidP="00C8305D">
      <w:pPr>
        <w:tabs>
          <w:tab w:val="left" w:pos="9214"/>
        </w:tabs>
        <w:suppressAutoHyphens/>
        <w:spacing w:before="120"/>
        <w:ind w:right="-1"/>
        <w:jc w:val="both"/>
        <w:rPr>
          <w:rFonts w:ascii="Calibri" w:hAnsi="Calibri" w:cs="Tahoma"/>
          <w:sz w:val="18"/>
          <w:szCs w:val="18"/>
          <w:lang w:eastAsia="ar-SA"/>
        </w:rPr>
      </w:pPr>
    </w:p>
    <w:p w:rsidR="00C8305D" w:rsidRPr="0084746E" w:rsidRDefault="00C8305D" w:rsidP="00C8305D">
      <w:pPr>
        <w:tabs>
          <w:tab w:val="left" w:pos="9214"/>
        </w:tabs>
        <w:suppressAutoHyphens/>
        <w:spacing w:before="120"/>
        <w:ind w:right="-1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 xml:space="preserve">Zobowiązuję się do oddania nw. zasobów na potrzeby wykonania zamówienia </w:t>
      </w:r>
    </w:p>
    <w:p w:rsidR="00C8305D" w:rsidRPr="0084746E" w:rsidRDefault="00C8305D" w:rsidP="00C8305D">
      <w:pPr>
        <w:suppressAutoHyphens/>
        <w:spacing w:before="120"/>
        <w:ind w:right="-1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________________________________________________________________________________________________________</w:t>
      </w:r>
    </w:p>
    <w:p w:rsidR="00C8305D" w:rsidRPr="0084746E" w:rsidRDefault="00C8305D" w:rsidP="00C8305D">
      <w:pPr>
        <w:jc w:val="center"/>
        <w:rPr>
          <w:rFonts w:ascii="Calibri" w:hAnsi="Calibri" w:cs="Tahoma"/>
          <w:i/>
          <w:sz w:val="16"/>
          <w:szCs w:val="16"/>
        </w:rPr>
      </w:pPr>
      <w:r w:rsidRPr="0084746E">
        <w:rPr>
          <w:rFonts w:ascii="Calibri" w:hAnsi="Calibri" w:cs="Tahoma"/>
          <w:i/>
          <w:sz w:val="16"/>
          <w:szCs w:val="16"/>
        </w:rPr>
        <w:t>(określenie zasobu – wiedza i doświadczenie, potencjał techniczny, potencjał kadrowy, potencjał ekonomiczny lub finansowy)</w:t>
      </w:r>
    </w:p>
    <w:p w:rsidR="00C8305D" w:rsidRPr="0084746E" w:rsidRDefault="00C8305D" w:rsidP="00C8305D">
      <w:pPr>
        <w:tabs>
          <w:tab w:val="left" w:pos="9214"/>
        </w:tabs>
        <w:suppressAutoHyphens/>
        <w:spacing w:before="120"/>
        <w:ind w:right="-1"/>
        <w:jc w:val="both"/>
        <w:rPr>
          <w:rFonts w:ascii="Calibri" w:hAnsi="Calibri" w:cs="Tahoma"/>
          <w:sz w:val="18"/>
          <w:szCs w:val="18"/>
          <w:lang w:eastAsia="ar-SA"/>
        </w:rPr>
      </w:pPr>
    </w:p>
    <w:p w:rsidR="00C8305D" w:rsidRPr="0084746E" w:rsidRDefault="00C8305D" w:rsidP="00C8305D">
      <w:pPr>
        <w:tabs>
          <w:tab w:val="left" w:pos="9214"/>
        </w:tabs>
        <w:suppressAutoHyphens/>
        <w:spacing w:before="120"/>
        <w:ind w:right="-1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do dyspozycji Wykonawcy:</w:t>
      </w:r>
    </w:p>
    <w:p w:rsidR="00C8305D" w:rsidRPr="0084746E" w:rsidRDefault="00C8305D" w:rsidP="00C8305D">
      <w:pPr>
        <w:suppressAutoHyphens/>
        <w:spacing w:before="120"/>
        <w:ind w:right="-1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________________________________________________________________________________________________________</w:t>
      </w:r>
    </w:p>
    <w:p w:rsidR="00C8305D" w:rsidRPr="0084746E" w:rsidRDefault="00C8305D" w:rsidP="00C8305D">
      <w:pPr>
        <w:jc w:val="center"/>
        <w:rPr>
          <w:rFonts w:ascii="Calibri" w:hAnsi="Calibri" w:cs="Tahoma"/>
          <w:i/>
          <w:sz w:val="18"/>
          <w:szCs w:val="18"/>
        </w:rPr>
      </w:pPr>
      <w:r w:rsidRPr="0084746E">
        <w:rPr>
          <w:rFonts w:ascii="Calibri" w:hAnsi="Calibri" w:cs="Tahoma"/>
          <w:i/>
          <w:sz w:val="18"/>
          <w:szCs w:val="18"/>
        </w:rPr>
        <w:t>(nazwa Wykonawcy)</w:t>
      </w:r>
    </w:p>
    <w:p w:rsidR="00C8305D" w:rsidRPr="0084746E" w:rsidRDefault="00C8305D" w:rsidP="00C8305D">
      <w:pPr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>przy wykonywaniu zamówienia pod nazwą:</w:t>
      </w:r>
    </w:p>
    <w:p w:rsidR="00C8305D" w:rsidRPr="0084746E" w:rsidRDefault="00C8305D" w:rsidP="00C8305D">
      <w:pPr>
        <w:jc w:val="both"/>
        <w:rPr>
          <w:rFonts w:ascii="Calibri" w:hAnsi="Calibri" w:cs="Tahoma"/>
          <w:b/>
          <w:bCs/>
          <w:sz w:val="18"/>
          <w:szCs w:val="18"/>
        </w:rPr>
      </w:pPr>
    </w:p>
    <w:p w:rsidR="00C8305D" w:rsidRPr="0084746E" w:rsidRDefault="00C8305D" w:rsidP="00C8305D">
      <w:pPr>
        <w:ind w:right="-2"/>
        <w:jc w:val="both"/>
        <w:rPr>
          <w:rFonts w:ascii="Calibri" w:hAnsi="Calibri" w:cs="Tahoma"/>
          <w:caps/>
          <w:sz w:val="18"/>
          <w:szCs w:val="18"/>
          <w:lang w:val="cs-CZ"/>
        </w:rPr>
      </w:pPr>
      <w:r w:rsidRPr="0084746E">
        <w:rPr>
          <w:rFonts w:ascii="Calibri" w:hAnsi="Calibri" w:cs="Tahoma"/>
          <w:sz w:val="18"/>
          <w:szCs w:val="18"/>
        </w:rPr>
        <w:t>________________________________________________________________________________________________________</w:t>
      </w:r>
    </w:p>
    <w:p w:rsidR="00C8305D" w:rsidRPr="0084746E" w:rsidRDefault="00C8305D" w:rsidP="00C8305D">
      <w:pPr>
        <w:spacing w:line="360" w:lineRule="auto"/>
        <w:ind w:right="-427"/>
        <w:rPr>
          <w:rFonts w:ascii="Calibri" w:hAnsi="Calibri" w:cs="Tahoma"/>
          <w:b/>
          <w:sz w:val="18"/>
          <w:szCs w:val="18"/>
        </w:rPr>
      </w:pPr>
    </w:p>
    <w:p w:rsidR="00C8305D" w:rsidRPr="0084746E" w:rsidRDefault="00C8305D" w:rsidP="00C8305D">
      <w:pPr>
        <w:suppressAutoHyphens/>
        <w:spacing w:before="120"/>
        <w:ind w:right="283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Oświadczam, iż:</w:t>
      </w:r>
    </w:p>
    <w:p w:rsidR="00C8305D" w:rsidRPr="0084746E" w:rsidRDefault="00C8305D" w:rsidP="00C8305D">
      <w:pPr>
        <w:numPr>
          <w:ilvl w:val="0"/>
          <w:numId w:val="3"/>
        </w:numPr>
        <w:suppressAutoHyphens/>
        <w:spacing w:before="120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udostępniam Wykonawcy ww. zasoby, w następującym zakresie:</w:t>
      </w:r>
    </w:p>
    <w:p w:rsidR="00C8305D" w:rsidRPr="0084746E" w:rsidRDefault="00C8305D" w:rsidP="00C8305D">
      <w:pPr>
        <w:suppressAutoHyphens/>
        <w:spacing w:before="120"/>
        <w:ind w:left="720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_________________________________________________________________</w:t>
      </w:r>
    </w:p>
    <w:p w:rsidR="00C8305D" w:rsidRPr="0084746E" w:rsidRDefault="00C8305D" w:rsidP="00C8305D">
      <w:pPr>
        <w:numPr>
          <w:ilvl w:val="0"/>
          <w:numId w:val="3"/>
        </w:numPr>
        <w:suppressAutoHyphens/>
        <w:spacing w:before="120"/>
        <w:ind w:right="283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sposób wykorzystania udostępnionych przeze mnie zasobów będzie następujący:</w:t>
      </w:r>
    </w:p>
    <w:p w:rsidR="00C8305D" w:rsidRPr="0084746E" w:rsidRDefault="00C8305D" w:rsidP="00C8305D">
      <w:pPr>
        <w:suppressAutoHyphens/>
        <w:spacing w:before="120"/>
        <w:ind w:left="720" w:right="-2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_________________________________________________________________</w:t>
      </w:r>
    </w:p>
    <w:p w:rsidR="00C8305D" w:rsidRPr="0084746E" w:rsidRDefault="00C8305D" w:rsidP="00C8305D">
      <w:pPr>
        <w:numPr>
          <w:ilvl w:val="0"/>
          <w:numId w:val="3"/>
        </w:numPr>
        <w:suppressAutoHyphens/>
        <w:spacing w:before="120"/>
        <w:ind w:right="283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charakter stosunku łączącego mnie z Wykonawcą będzie następujący:</w:t>
      </w:r>
    </w:p>
    <w:p w:rsidR="00C8305D" w:rsidRPr="0084746E" w:rsidRDefault="00C8305D" w:rsidP="00C8305D">
      <w:pPr>
        <w:suppressAutoHyphens/>
        <w:spacing w:before="120"/>
        <w:ind w:left="709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_________________________________________________________________</w:t>
      </w:r>
    </w:p>
    <w:p w:rsidR="00C8305D" w:rsidRPr="0084746E" w:rsidRDefault="00C8305D" w:rsidP="00C8305D">
      <w:pPr>
        <w:numPr>
          <w:ilvl w:val="0"/>
          <w:numId w:val="3"/>
        </w:numPr>
        <w:suppressAutoHyphens/>
        <w:spacing w:before="120"/>
        <w:ind w:right="283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zakres mojego udziału przy wykonywaniu zamówienia będzie następujący:</w:t>
      </w:r>
    </w:p>
    <w:p w:rsidR="00C8305D" w:rsidRPr="0084746E" w:rsidRDefault="00C8305D" w:rsidP="00C8305D">
      <w:pPr>
        <w:suppressAutoHyphens/>
        <w:spacing w:before="120"/>
        <w:ind w:left="720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_________________________________________________________________</w:t>
      </w:r>
    </w:p>
    <w:p w:rsidR="00C8305D" w:rsidRPr="0084746E" w:rsidRDefault="00C8305D" w:rsidP="00C8305D">
      <w:pPr>
        <w:numPr>
          <w:ilvl w:val="0"/>
          <w:numId w:val="3"/>
        </w:numPr>
        <w:suppressAutoHyphens/>
        <w:spacing w:before="120"/>
        <w:ind w:right="283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okres mojego udziału przy wykonywaniu zamówienia będzie następujący:</w:t>
      </w:r>
    </w:p>
    <w:p w:rsidR="00C8305D" w:rsidRPr="0084746E" w:rsidRDefault="00C8305D" w:rsidP="00C8305D">
      <w:pPr>
        <w:suppressAutoHyphens/>
        <w:spacing w:before="120"/>
        <w:ind w:left="720"/>
        <w:jc w:val="both"/>
        <w:rPr>
          <w:rFonts w:ascii="Calibri" w:hAnsi="Calibri" w:cs="Tahoma"/>
          <w:sz w:val="18"/>
          <w:szCs w:val="18"/>
          <w:lang w:eastAsia="ar-SA"/>
        </w:rPr>
      </w:pPr>
      <w:r w:rsidRPr="0084746E">
        <w:rPr>
          <w:rFonts w:ascii="Calibri" w:hAnsi="Calibri" w:cs="Tahoma"/>
          <w:sz w:val="18"/>
          <w:szCs w:val="18"/>
          <w:lang w:eastAsia="ar-SA"/>
        </w:rPr>
        <w:t>_________________________________________________________________</w:t>
      </w:r>
    </w:p>
    <w:p w:rsidR="00C8305D" w:rsidRPr="0084746E" w:rsidRDefault="00C8305D" w:rsidP="00C8305D">
      <w:pPr>
        <w:suppressAutoHyphens/>
        <w:spacing w:before="120"/>
        <w:ind w:right="-341"/>
        <w:jc w:val="both"/>
        <w:rPr>
          <w:rFonts w:ascii="Calibri" w:hAnsi="Calibri" w:cs="Tahoma"/>
          <w:b/>
          <w:sz w:val="18"/>
          <w:szCs w:val="18"/>
          <w:lang w:eastAsia="ar-SA"/>
        </w:rPr>
      </w:pPr>
    </w:p>
    <w:tbl>
      <w:tblPr>
        <w:tblW w:w="5000" w:type="pct"/>
        <w:tblCellMar>
          <w:left w:w="180" w:type="dxa"/>
          <w:right w:w="180" w:type="dxa"/>
        </w:tblCellMar>
        <w:tblLook w:val="0000" w:firstRow="0" w:lastRow="0" w:firstColumn="0" w:lastColumn="0" w:noHBand="0" w:noVBand="0"/>
      </w:tblPr>
      <w:tblGrid>
        <w:gridCol w:w="4536"/>
        <w:gridCol w:w="4536"/>
      </w:tblGrid>
      <w:tr w:rsidR="00C8305D" w:rsidRPr="0084746E" w:rsidTr="00CD30B3">
        <w:tblPrEx>
          <w:tblCellMar>
            <w:top w:w="0" w:type="dxa"/>
            <w:bottom w:w="0" w:type="dxa"/>
          </w:tblCellMar>
        </w:tblPrEx>
        <w:trPr>
          <w:trHeight w:val="959"/>
        </w:trPr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overflowPunct w:val="0"/>
              <w:adjustRightInd w:val="0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</w:t>
            </w:r>
            <w:r w:rsidRPr="0084746E">
              <w:rPr>
                <w:rFonts w:ascii="Calibri" w:hAnsi="Calibri" w:cs="Tahoma"/>
                <w:noProof/>
                <w:kern w:val="28"/>
                <w:sz w:val="18"/>
                <w:szCs w:val="18"/>
              </w:rPr>
              <w:t xml:space="preserve">, dnia </w:t>
            </w: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</w:t>
            </w:r>
          </w:p>
        </w:tc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widowControl w:val="0"/>
              <w:tabs>
                <w:tab w:val="left" w:pos="425"/>
              </w:tabs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noProof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.............................................</w:t>
            </w:r>
          </w:p>
          <w:p w:rsidR="00C8305D" w:rsidRPr="008474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imię, nazwisko (pieczęć) i podpis/y osoby/osób</w:t>
            </w:r>
          </w:p>
          <w:p w:rsidR="00C8305D" w:rsidRPr="0084746E" w:rsidRDefault="00C8305D" w:rsidP="00CD30B3">
            <w:pPr>
              <w:overflowPunct w:val="0"/>
              <w:adjustRightInd w:val="0"/>
              <w:jc w:val="center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upoważnionej/ych do reprezentowania Wykonawcy</w:t>
            </w:r>
          </w:p>
        </w:tc>
      </w:tr>
    </w:tbl>
    <w:p w:rsidR="00C8305D" w:rsidRPr="007615E3" w:rsidRDefault="00C8305D" w:rsidP="00C8305D">
      <w:pPr>
        <w:pStyle w:val="Nagwek4"/>
        <w:numPr>
          <w:ilvl w:val="3"/>
          <w:numId w:val="0"/>
        </w:numPr>
        <w:tabs>
          <w:tab w:val="num" w:pos="0"/>
        </w:tabs>
        <w:suppressAutoHyphens/>
        <w:spacing w:line="360" w:lineRule="auto"/>
        <w:ind w:left="1985" w:hanging="1985"/>
        <w:rPr>
          <w:rFonts w:ascii="Verdana" w:hAnsi="Verdana"/>
          <w:sz w:val="18"/>
          <w:szCs w:val="18"/>
        </w:rPr>
      </w:pPr>
      <w:r w:rsidRPr="0084746E">
        <w:rPr>
          <w:rFonts w:cs="Tahoma"/>
          <w:i/>
          <w:sz w:val="18"/>
          <w:szCs w:val="18"/>
        </w:rPr>
        <w:br w:type="page"/>
      </w:r>
      <w:r w:rsidRPr="007615E3">
        <w:rPr>
          <w:rFonts w:ascii="Verdana" w:hAnsi="Verdana"/>
          <w:sz w:val="18"/>
          <w:szCs w:val="18"/>
        </w:rPr>
        <w:lastRenderedPageBreak/>
        <w:t xml:space="preserve">Załącznik nr </w:t>
      </w:r>
      <w:r>
        <w:rPr>
          <w:rFonts w:ascii="Verdana" w:hAnsi="Verdana"/>
          <w:sz w:val="18"/>
          <w:szCs w:val="18"/>
        </w:rPr>
        <w:t>6</w:t>
      </w:r>
      <w:r w:rsidRPr="007615E3">
        <w:rPr>
          <w:rFonts w:ascii="Verdana" w:hAnsi="Verdana"/>
          <w:sz w:val="18"/>
          <w:szCs w:val="18"/>
        </w:rPr>
        <w:t xml:space="preserve"> – </w:t>
      </w:r>
      <w:r w:rsidRPr="007615E3">
        <w:rPr>
          <w:rFonts w:ascii="Verdana" w:hAnsi="Verdana" w:cs="Verdana"/>
          <w:bCs w:val="0"/>
          <w:sz w:val="18"/>
          <w:szCs w:val="18"/>
        </w:rPr>
        <w:t>Wzór listy podmiotów należących do tej samej grupy kapitałowej</w:t>
      </w:r>
    </w:p>
    <w:p w:rsidR="00C8305D" w:rsidRPr="007615E3" w:rsidRDefault="00C8305D" w:rsidP="00C8305D">
      <w:pPr>
        <w:spacing w:line="360" w:lineRule="auto"/>
        <w:jc w:val="center"/>
        <w:rPr>
          <w:rFonts w:ascii="Verdana" w:hAnsi="Verdana" w:cs="Verdana"/>
          <w:b/>
          <w:bCs/>
          <w:sz w:val="18"/>
          <w:szCs w:val="18"/>
        </w:rPr>
      </w:pPr>
    </w:p>
    <w:p w:rsidR="00C8305D" w:rsidRPr="007615E3" w:rsidRDefault="00C8305D" w:rsidP="00C8305D">
      <w:pPr>
        <w:spacing w:line="360" w:lineRule="auto"/>
        <w:ind w:left="426" w:hanging="426"/>
        <w:jc w:val="center"/>
        <w:rPr>
          <w:rFonts w:ascii="Verdana" w:hAnsi="Verdana" w:cs="Verdana"/>
          <w:b/>
          <w:bCs/>
          <w:sz w:val="18"/>
          <w:szCs w:val="18"/>
        </w:rPr>
      </w:pPr>
      <w:r w:rsidRPr="007615E3">
        <w:rPr>
          <w:rFonts w:ascii="Verdana" w:hAnsi="Verdana" w:cs="Verdana"/>
          <w:b/>
          <w:bCs/>
          <w:sz w:val="18"/>
          <w:szCs w:val="18"/>
        </w:rPr>
        <w:t>LISTA PODMIOTÓW NALEŻĄCYCH DO TEJ SAMEJ GRUPY KAPITAŁOWEJ</w:t>
      </w:r>
    </w:p>
    <w:p w:rsidR="00C8305D" w:rsidRPr="007615E3" w:rsidRDefault="00C8305D" w:rsidP="00C8305D">
      <w:pPr>
        <w:spacing w:line="360" w:lineRule="auto"/>
        <w:ind w:left="426" w:hanging="426"/>
        <w:jc w:val="both"/>
        <w:rPr>
          <w:rFonts w:ascii="Verdana" w:hAnsi="Verdana" w:cs="Arial"/>
          <w:b/>
          <w:sz w:val="20"/>
          <w:szCs w:val="20"/>
        </w:rPr>
      </w:pPr>
      <w:r w:rsidRPr="007615E3">
        <w:rPr>
          <w:rFonts w:ascii="Verdana" w:hAnsi="Verdana" w:cs="Arial"/>
          <w:sz w:val="18"/>
          <w:szCs w:val="18"/>
        </w:rPr>
        <w:t xml:space="preserve">na: </w:t>
      </w:r>
      <w:r w:rsidRPr="007615E3">
        <w:rPr>
          <w:rFonts w:ascii="Verdana" w:hAnsi="Verdana" w:cs="Arial"/>
          <w:sz w:val="18"/>
          <w:szCs w:val="18"/>
        </w:rPr>
        <w:tab/>
      </w:r>
      <w:r w:rsidRPr="007615E3">
        <w:rPr>
          <w:rFonts w:ascii="Verdana" w:hAnsi="Verdana" w:cs="Arial"/>
          <w:b/>
          <w:sz w:val="18"/>
          <w:szCs w:val="18"/>
        </w:rPr>
        <w:t>„</w:t>
      </w:r>
      <w:r>
        <w:rPr>
          <w:rFonts w:ascii="Verdana" w:hAnsi="Verdana" w:cs="Arial"/>
          <w:b/>
          <w:sz w:val="18"/>
          <w:szCs w:val="18"/>
        </w:rPr>
        <w:t>Budowa kanalizacji sanitarnej wraz z przyłączami w ul. Baczyńskiego w Sycowie</w:t>
      </w:r>
      <w:r w:rsidRPr="007615E3">
        <w:rPr>
          <w:rFonts w:ascii="Verdana" w:hAnsi="Verdana" w:cs="Arial"/>
          <w:b/>
          <w:sz w:val="20"/>
          <w:szCs w:val="20"/>
        </w:rPr>
        <w:t>”</w:t>
      </w:r>
    </w:p>
    <w:p w:rsidR="00C8305D" w:rsidRPr="007615E3" w:rsidRDefault="00C8305D" w:rsidP="00C8305D">
      <w:pPr>
        <w:spacing w:line="360" w:lineRule="auto"/>
        <w:jc w:val="both"/>
        <w:rPr>
          <w:rFonts w:ascii="Verdana" w:hAnsi="Verdana" w:cs="Arial"/>
          <w:b/>
          <w:sz w:val="20"/>
          <w:szCs w:val="20"/>
        </w:rPr>
      </w:pPr>
    </w:p>
    <w:p w:rsidR="00C8305D" w:rsidRPr="007615E3" w:rsidRDefault="00C8305D" w:rsidP="00C8305D">
      <w:pPr>
        <w:spacing w:line="360" w:lineRule="auto"/>
        <w:ind w:left="426" w:hanging="426"/>
        <w:jc w:val="both"/>
        <w:rPr>
          <w:rFonts w:ascii="Verdana" w:hAnsi="Verdana" w:cs="Arial"/>
          <w:b/>
          <w:sz w:val="18"/>
          <w:szCs w:val="18"/>
        </w:rPr>
      </w:pP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C8305D" w:rsidRPr="007615E3" w:rsidTr="00CD30B3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C8305D" w:rsidRPr="007615E3" w:rsidRDefault="00C8305D" w:rsidP="00CD30B3">
            <w:pPr>
              <w:keepNext/>
              <w:ind w:firstLine="290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615E3">
              <w:rPr>
                <w:rFonts w:ascii="Verdana" w:hAnsi="Verdana" w:cs="Arial"/>
                <w:bCs/>
                <w:sz w:val="18"/>
                <w:szCs w:val="18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C8305D" w:rsidRPr="007615E3" w:rsidRDefault="00C8305D" w:rsidP="00CD30B3">
            <w:pPr>
              <w:keepNext/>
              <w:jc w:val="right"/>
              <w:outlineLvl w:val="5"/>
              <w:rPr>
                <w:rFonts w:ascii="Verdana" w:hAnsi="Verdana" w:cs="Arial"/>
                <w:bCs/>
                <w:sz w:val="18"/>
                <w:szCs w:val="18"/>
              </w:rPr>
            </w:pPr>
            <w:r w:rsidRPr="007615E3">
              <w:rPr>
                <w:rFonts w:ascii="Verdana" w:hAnsi="Verdana"/>
                <w:bCs/>
                <w:sz w:val="18"/>
                <w:szCs w:val="18"/>
              </w:rPr>
              <w:t>ZP</w:t>
            </w:r>
            <w:r>
              <w:rPr>
                <w:rFonts w:ascii="Verdana" w:hAnsi="Verdana"/>
                <w:bCs/>
                <w:sz w:val="18"/>
                <w:szCs w:val="18"/>
              </w:rPr>
              <w:t>/1</w:t>
            </w:r>
            <w:r w:rsidRPr="007615E3">
              <w:rPr>
                <w:rFonts w:ascii="Verdana" w:hAnsi="Verdana"/>
                <w:bCs/>
                <w:sz w:val="18"/>
                <w:szCs w:val="18"/>
              </w:rPr>
              <w:t>/</w:t>
            </w:r>
            <w:r>
              <w:rPr>
                <w:rFonts w:ascii="Verdana" w:hAnsi="Verdana"/>
                <w:bCs/>
                <w:sz w:val="18"/>
                <w:szCs w:val="18"/>
              </w:rPr>
              <w:t>WK</w:t>
            </w:r>
            <w:r w:rsidRPr="007615E3">
              <w:rPr>
                <w:rFonts w:ascii="Verdana" w:hAnsi="Verdana"/>
                <w:bCs/>
                <w:sz w:val="18"/>
                <w:szCs w:val="18"/>
              </w:rPr>
              <w:t>/</w:t>
            </w:r>
            <w:r w:rsidRPr="007615E3">
              <w:rPr>
                <w:rFonts w:ascii="Verdana" w:hAnsi="Verdana" w:cs="Arial"/>
                <w:bCs/>
                <w:sz w:val="18"/>
                <w:szCs w:val="18"/>
              </w:rPr>
              <w:t>201</w:t>
            </w:r>
            <w:r>
              <w:rPr>
                <w:rFonts w:ascii="Verdana" w:hAnsi="Verdana" w:cs="Arial"/>
                <w:bCs/>
                <w:sz w:val="18"/>
                <w:szCs w:val="18"/>
              </w:rPr>
              <w:t>7</w:t>
            </w:r>
          </w:p>
        </w:tc>
      </w:tr>
    </w:tbl>
    <w:p w:rsidR="00C8305D" w:rsidRPr="007615E3" w:rsidRDefault="00C8305D" w:rsidP="00C8305D">
      <w:pPr>
        <w:spacing w:line="360" w:lineRule="auto"/>
        <w:jc w:val="both"/>
        <w:rPr>
          <w:rFonts w:ascii="Verdana" w:hAnsi="Verdana" w:cs="Arial"/>
          <w:sz w:val="18"/>
          <w:szCs w:val="18"/>
        </w:rPr>
      </w:pPr>
    </w:p>
    <w:p w:rsidR="00C8305D" w:rsidRPr="0084746E" w:rsidRDefault="00C8305D" w:rsidP="00C8305D">
      <w:pPr>
        <w:jc w:val="right"/>
        <w:rPr>
          <w:rFonts w:ascii="Calibri" w:hAnsi="Calibri" w:cs="Tahoma"/>
          <w:b/>
          <w:bCs/>
          <w:sz w:val="18"/>
          <w:szCs w:val="18"/>
        </w:rPr>
      </w:pPr>
    </w:p>
    <w:p w:rsidR="00C8305D" w:rsidRPr="0084746E" w:rsidRDefault="00C8305D" w:rsidP="00C8305D">
      <w:pPr>
        <w:spacing w:before="60"/>
        <w:jc w:val="both"/>
        <w:rPr>
          <w:rFonts w:ascii="Calibri" w:hAnsi="Calibri" w:cs="Tahoma"/>
          <w:b/>
          <w:bCs/>
          <w:sz w:val="18"/>
          <w:szCs w:val="18"/>
        </w:rPr>
      </w:pPr>
      <w:r w:rsidRPr="0084746E">
        <w:rPr>
          <w:rFonts w:ascii="Calibri" w:hAnsi="Calibri" w:cs="Tahoma"/>
          <w:b/>
          <w:bCs/>
          <w:sz w:val="18"/>
          <w:szCs w:val="18"/>
        </w:rPr>
        <w:t>Składając ofertę w postępowaniu o zamówienie publiczne w trybie przetargu nieograniczonego na zadanie pn.:</w:t>
      </w:r>
    </w:p>
    <w:p w:rsidR="00C8305D" w:rsidRPr="00DE4DDE" w:rsidRDefault="00C8305D" w:rsidP="00C8305D">
      <w:pPr>
        <w:autoSpaceDE w:val="0"/>
        <w:autoSpaceDN w:val="0"/>
        <w:adjustRightInd w:val="0"/>
        <w:spacing w:line="360" w:lineRule="auto"/>
        <w:jc w:val="center"/>
        <w:rPr>
          <w:rFonts w:ascii="Verdana" w:hAnsi="Verdana" w:cs="Verdana"/>
          <w:b/>
          <w:sz w:val="18"/>
          <w:szCs w:val="18"/>
        </w:rPr>
      </w:pPr>
      <w:r w:rsidRPr="00DE4DDE">
        <w:rPr>
          <w:rFonts w:ascii="Verdana" w:hAnsi="Verdana" w:cs="Verdana"/>
          <w:b/>
          <w:sz w:val="18"/>
          <w:szCs w:val="18"/>
        </w:rPr>
        <w:t>„Przebudowa odcinka magistrali wodociągowej DN300 mm Komorów-Wioska, gmina Syców ”</w:t>
      </w:r>
    </w:p>
    <w:p w:rsidR="00C8305D" w:rsidRPr="0084746E" w:rsidRDefault="00C8305D" w:rsidP="00C8305D">
      <w:pPr>
        <w:spacing w:before="120"/>
        <w:jc w:val="center"/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>w imieniu Wykonawcy:</w:t>
      </w:r>
    </w:p>
    <w:p w:rsidR="00C8305D" w:rsidRPr="0084746E" w:rsidRDefault="00C8305D" w:rsidP="00C8305D">
      <w:pPr>
        <w:spacing w:before="120"/>
        <w:jc w:val="both"/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ind w:left="1440" w:hanging="1440"/>
        <w:jc w:val="both"/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>____________________________________________________________________________________________</w:t>
      </w:r>
    </w:p>
    <w:p w:rsidR="00C8305D" w:rsidRPr="0084746E" w:rsidRDefault="00C8305D" w:rsidP="00C8305D">
      <w:pPr>
        <w:ind w:left="1440" w:hanging="1440"/>
        <w:jc w:val="both"/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b/>
          <w:sz w:val="18"/>
          <w:szCs w:val="18"/>
        </w:rPr>
      </w:pPr>
      <w:r w:rsidRPr="0084746E">
        <w:rPr>
          <w:rFonts w:ascii="Calibri" w:hAnsi="Calibri" w:cs="Tahoma"/>
          <w:b/>
          <w:sz w:val="18"/>
          <w:szCs w:val="18"/>
        </w:rPr>
        <w:t>informuję, że:</w:t>
      </w:r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b/>
          <w:sz w:val="18"/>
          <w:szCs w:val="18"/>
        </w:rPr>
      </w:pPr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bCs/>
          <w:iCs/>
          <w:sz w:val="18"/>
          <w:szCs w:val="18"/>
        </w:rPr>
      </w:pPr>
      <w:r w:rsidRPr="0084746E">
        <w:rPr>
          <w:rFonts w:ascii="Calibri" w:hAnsi="Calibri" w:cs="Tahoma"/>
          <w:b/>
          <w:bCs/>
          <w:iCs/>
          <w:sz w:val="18"/>
          <w:szCs w:val="18"/>
        </w:rPr>
        <w:t>*nie należę do grupy kapitałowej</w:t>
      </w:r>
      <w:r w:rsidRPr="0084746E">
        <w:rPr>
          <w:rFonts w:ascii="Calibri" w:hAnsi="Calibri" w:cs="Tahoma"/>
          <w:bCs/>
          <w:iCs/>
          <w:sz w:val="18"/>
          <w:szCs w:val="18"/>
        </w:rPr>
        <w:t xml:space="preserve">, o której mowa w 24 ust. 2 pkt 5 ustawy </w:t>
      </w:r>
      <w:proofErr w:type="spellStart"/>
      <w:r w:rsidRPr="0084746E">
        <w:rPr>
          <w:rFonts w:ascii="Calibri" w:hAnsi="Calibri" w:cs="Tahoma"/>
          <w:bCs/>
          <w:iCs/>
          <w:sz w:val="18"/>
          <w:szCs w:val="18"/>
        </w:rPr>
        <w:t>Pzp</w:t>
      </w:r>
      <w:proofErr w:type="spellEnd"/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iCs/>
          <w:sz w:val="18"/>
          <w:szCs w:val="18"/>
        </w:rPr>
      </w:pPr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bCs/>
          <w:sz w:val="18"/>
          <w:szCs w:val="18"/>
        </w:rPr>
      </w:pPr>
      <w:r w:rsidRPr="0084746E">
        <w:rPr>
          <w:rFonts w:ascii="Calibri" w:hAnsi="Calibri" w:cs="Tahoma"/>
          <w:b/>
          <w:bCs/>
          <w:sz w:val="18"/>
          <w:szCs w:val="18"/>
        </w:rPr>
        <w:t>*należę do tej samej grupy kapitałowej</w:t>
      </w:r>
      <w:r w:rsidRPr="0084746E">
        <w:rPr>
          <w:rFonts w:ascii="Calibri" w:hAnsi="Calibri" w:cs="Tahoma"/>
          <w:bCs/>
          <w:sz w:val="18"/>
          <w:szCs w:val="18"/>
        </w:rPr>
        <w:t xml:space="preserve">, o której mowa w 24 ust. 2 pkt 5 ustawy </w:t>
      </w:r>
      <w:proofErr w:type="spellStart"/>
      <w:r w:rsidRPr="0084746E">
        <w:rPr>
          <w:rFonts w:ascii="Calibri" w:hAnsi="Calibri" w:cs="Tahoma"/>
          <w:bCs/>
          <w:sz w:val="18"/>
          <w:szCs w:val="18"/>
        </w:rPr>
        <w:t>Pzp</w:t>
      </w:r>
      <w:proofErr w:type="spellEnd"/>
      <w:r w:rsidRPr="0084746E">
        <w:rPr>
          <w:rFonts w:ascii="Calibri" w:hAnsi="Calibri" w:cs="Tahoma"/>
          <w:bCs/>
          <w:sz w:val="18"/>
          <w:szCs w:val="18"/>
        </w:rPr>
        <w:t xml:space="preserve"> w skład której wchodzą następujące podmioty:</w:t>
      </w:r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bCs/>
          <w:sz w:val="18"/>
          <w:szCs w:val="18"/>
        </w:rPr>
      </w:pPr>
    </w:p>
    <w:p w:rsidR="00C8305D" w:rsidRPr="0084746E" w:rsidRDefault="00C8305D" w:rsidP="00C8305D">
      <w:pPr>
        <w:tabs>
          <w:tab w:val="left" w:pos="284"/>
          <w:tab w:val="left" w:pos="4032"/>
        </w:tabs>
        <w:jc w:val="both"/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numPr>
          <w:ilvl w:val="6"/>
          <w:numId w:val="4"/>
        </w:numPr>
        <w:tabs>
          <w:tab w:val="left" w:pos="284"/>
          <w:tab w:val="left" w:pos="567"/>
          <w:tab w:val="num" w:pos="4680"/>
        </w:tabs>
        <w:ind w:left="0" w:firstLine="0"/>
        <w:jc w:val="both"/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>………………………………………………………………………………………………………………..</w:t>
      </w:r>
    </w:p>
    <w:p w:rsidR="00C8305D" w:rsidRPr="0084746E" w:rsidRDefault="00C8305D" w:rsidP="00C8305D">
      <w:pPr>
        <w:tabs>
          <w:tab w:val="left" w:pos="284"/>
          <w:tab w:val="left" w:pos="567"/>
        </w:tabs>
        <w:jc w:val="both"/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numPr>
          <w:ilvl w:val="6"/>
          <w:numId w:val="4"/>
        </w:numPr>
        <w:tabs>
          <w:tab w:val="left" w:pos="284"/>
          <w:tab w:val="left" w:pos="567"/>
          <w:tab w:val="num" w:pos="4680"/>
        </w:tabs>
        <w:ind w:left="0" w:firstLine="0"/>
        <w:jc w:val="both"/>
        <w:rPr>
          <w:rFonts w:ascii="Calibri" w:hAnsi="Calibri" w:cs="Tahoma"/>
          <w:sz w:val="18"/>
          <w:szCs w:val="18"/>
        </w:rPr>
      </w:pPr>
      <w:r w:rsidRPr="0084746E">
        <w:rPr>
          <w:rFonts w:ascii="Calibri" w:hAnsi="Calibri" w:cs="Tahoma"/>
          <w:sz w:val="18"/>
          <w:szCs w:val="18"/>
        </w:rPr>
        <w:t>………………………………………………………………………………………………………………..</w:t>
      </w:r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sz w:val="18"/>
          <w:szCs w:val="18"/>
        </w:rPr>
      </w:pPr>
    </w:p>
    <w:p w:rsidR="00C8305D" w:rsidRPr="0084746E" w:rsidRDefault="00C8305D" w:rsidP="00C8305D">
      <w:pPr>
        <w:tabs>
          <w:tab w:val="left" w:pos="4032"/>
        </w:tabs>
        <w:jc w:val="both"/>
        <w:rPr>
          <w:rFonts w:ascii="Calibri" w:hAnsi="Calibri" w:cs="Tahoma"/>
          <w:sz w:val="18"/>
          <w:szCs w:val="18"/>
        </w:rPr>
      </w:pPr>
    </w:p>
    <w:tbl>
      <w:tblPr>
        <w:tblW w:w="5000" w:type="pct"/>
        <w:tblCellMar>
          <w:left w:w="180" w:type="dxa"/>
          <w:right w:w="180" w:type="dxa"/>
        </w:tblCellMar>
        <w:tblLook w:val="0000" w:firstRow="0" w:lastRow="0" w:firstColumn="0" w:lastColumn="0" w:noHBand="0" w:noVBand="0"/>
      </w:tblPr>
      <w:tblGrid>
        <w:gridCol w:w="4536"/>
        <w:gridCol w:w="4536"/>
      </w:tblGrid>
      <w:tr w:rsidR="00C8305D" w:rsidRPr="0084746E" w:rsidTr="00CD30B3">
        <w:tblPrEx>
          <w:tblCellMar>
            <w:top w:w="0" w:type="dxa"/>
            <w:bottom w:w="0" w:type="dxa"/>
          </w:tblCellMar>
        </w:tblPrEx>
        <w:trPr>
          <w:trHeight w:val="959"/>
        </w:trPr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overflowPunct w:val="0"/>
              <w:adjustRightInd w:val="0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</w:t>
            </w:r>
            <w:r w:rsidRPr="0084746E">
              <w:rPr>
                <w:rFonts w:ascii="Calibri" w:hAnsi="Calibri" w:cs="Tahoma"/>
                <w:noProof/>
                <w:kern w:val="28"/>
                <w:sz w:val="18"/>
                <w:szCs w:val="18"/>
              </w:rPr>
              <w:t xml:space="preserve">, dnia </w:t>
            </w: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</w:t>
            </w:r>
          </w:p>
        </w:tc>
        <w:tc>
          <w:tcPr>
            <w:tcW w:w="2500" w:type="pct"/>
            <w:tcBorders>
              <w:top w:val="nil"/>
              <w:left w:val="nil"/>
              <w:bottom w:val="nil"/>
              <w:right w:val="nil"/>
            </w:tcBorders>
          </w:tcPr>
          <w:p w:rsidR="00C8305D" w:rsidRPr="0084746E" w:rsidRDefault="00C8305D" w:rsidP="00CD30B3">
            <w:pPr>
              <w:widowControl w:val="0"/>
              <w:tabs>
                <w:tab w:val="left" w:pos="425"/>
              </w:tabs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noProof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noProof/>
                <w:spacing w:val="40"/>
                <w:kern w:val="28"/>
                <w:sz w:val="18"/>
                <w:szCs w:val="18"/>
              </w:rPr>
              <w:t>.............................................</w:t>
            </w:r>
          </w:p>
          <w:p w:rsidR="00C8305D" w:rsidRPr="0084746E" w:rsidRDefault="00C8305D" w:rsidP="00CD30B3">
            <w:pPr>
              <w:widowControl w:val="0"/>
              <w:overflowPunct w:val="0"/>
              <w:autoSpaceDE w:val="0"/>
              <w:autoSpaceDN w:val="0"/>
              <w:adjustRightInd w:val="0"/>
              <w:jc w:val="center"/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imię, nazwisko (pieczęć) i podpis/y osoby/osób</w:t>
            </w:r>
          </w:p>
          <w:p w:rsidR="00C8305D" w:rsidRPr="0084746E" w:rsidRDefault="00C8305D" w:rsidP="00CD30B3">
            <w:pPr>
              <w:overflowPunct w:val="0"/>
              <w:adjustRightInd w:val="0"/>
              <w:jc w:val="center"/>
              <w:rPr>
                <w:rFonts w:ascii="Calibri" w:hAnsi="Calibri" w:cs="Tahoma"/>
                <w:kern w:val="28"/>
                <w:sz w:val="18"/>
                <w:szCs w:val="18"/>
              </w:rPr>
            </w:pPr>
            <w:r w:rsidRPr="0084746E">
              <w:rPr>
                <w:rFonts w:ascii="Calibri" w:hAnsi="Calibri" w:cs="Tahoma"/>
                <w:i/>
                <w:iCs/>
                <w:noProof/>
                <w:kern w:val="28"/>
                <w:sz w:val="16"/>
                <w:szCs w:val="16"/>
              </w:rPr>
              <w:t>upoważnionej/ych do reprezentowania Wykonawcy</w:t>
            </w:r>
          </w:p>
        </w:tc>
      </w:tr>
    </w:tbl>
    <w:p w:rsidR="00E12572" w:rsidRPr="00242268" w:rsidRDefault="00C8305D" w:rsidP="00C8305D">
      <w:pPr>
        <w:rPr>
          <w:rFonts w:ascii="Calibri" w:hAnsi="Calibri" w:cs="Tahoma"/>
          <w:bCs/>
          <w:sz w:val="18"/>
          <w:szCs w:val="18"/>
        </w:rPr>
      </w:pPr>
      <w:r w:rsidRPr="0084746E">
        <w:rPr>
          <w:rFonts w:ascii="Calibri" w:hAnsi="Calibri" w:cs="Tahoma"/>
          <w:bCs/>
          <w:sz w:val="18"/>
          <w:szCs w:val="18"/>
        </w:rPr>
        <w:t>*</w:t>
      </w:r>
      <w:r w:rsidRPr="0084746E">
        <w:rPr>
          <w:rFonts w:ascii="Calibri" w:hAnsi="Calibri" w:cs="Tahoma"/>
          <w:bCs/>
          <w:i/>
          <w:sz w:val="18"/>
          <w:szCs w:val="18"/>
        </w:rPr>
        <w:t>niepotrzebne skreślić</w:t>
      </w:r>
      <w:bookmarkStart w:id="0" w:name="_GoBack"/>
      <w:bookmarkEnd w:id="0"/>
    </w:p>
    <w:sectPr w:rsidR="00E12572" w:rsidRPr="00242268" w:rsidSect="00242268">
      <w:pgSz w:w="11906" w:h="16838"/>
      <w:pgMar w:top="568" w:right="1417" w:bottom="993" w:left="1417" w:header="708" w:footer="708" w:gutter="0"/>
      <w:cols w:space="708"/>
      <w:docGrid w:linePitch="360"/>
    </w:sectPr>
  </w:body>
</w:document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mc:Ignorable="w14 w15">
  <w:font w:name="Verdana">
    <w:panose1 w:val="020B0604030504040204"/>
    <w:charset w:val="EE"/>
    <w:family w:val="swiss"/>
    <w:pitch w:val="variable"/>
    <w:sig w:usb0="A10006FF" w:usb1="4000205B" w:usb2="00000010" w:usb3="00000000" w:csb0="0000019F" w:csb1="00000000"/>
  </w:font>
  <w:font w:name="Times New Roman">
    <w:panose1 w:val="02020603050405020304"/>
    <w:charset w:val="EE"/>
    <w:family w:val="roman"/>
    <w:pitch w:val="variable"/>
    <w:sig w:usb0="E0002EFF" w:usb1="C000785B" w:usb2="00000009" w:usb3="00000000" w:csb0="000001FF" w:csb1="00000000"/>
  </w:font>
  <w:font w:name="Courier New">
    <w:panose1 w:val="02070309020205020404"/>
    <w:charset w:val="EE"/>
    <w:family w:val="modern"/>
    <w:pitch w:val="fixed"/>
    <w:sig w:usb0="E0002EFF" w:usb1="C0007843" w:usb2="00000009" w:usb3="00000000" w:csb0="000001FF" w:csb1="00000000"/>
  </w:font>
  <w:font w:name="Wingdings">
    <w:panose1 w:val="05000000000000000000"/>
    <w:charset w:val="02"/>
    <w:family w:val="auto"/>
    <w:pitch w:val="variable"/>
    <w:sig w:usb0="00000000" w:usb1="10000000" w:usb2="00000000" w:usb3="00000000" w:csb0="80000000" w:csb1="00000000"/>
  </w:font>
  <w:font w:name="Symbol">
    <w:panose1 w:val="05050102010706020507"/>
    <w:charset w:val="02"/>
    <w:family w:val="roman"/>
    <w:pitch w:val="variable"/>
    <w:sig w:usb0="00000000" w:usb1="10000000" w:usb2="00000000" w:usb3="00000000" w:csb0="80000000" w:csb1="00000000"/>
  </w:font>
  <w:font w:name="Calibri">
    <w:panose1 w:val="020F0502020204030204"/>
    <w:charset w:val="EE"/>
    <w:family w:val="swiss"/>
    <w:pitch w:val="variable"/>
    <w:sig w:usb0="E0002AFF" w:usb1="C000247B" w:usb2="00000009" w:usb3="00000000" w:csb0="000001FF" w:csb1="00000000"/>
  </w:font>
  <w:font w:name="Tahoma">
    <w:panose1 w:val="020B0604030504040204"/>
    <w:charset w:val="EE"/>
    <w:family w:val="swiss"/>
    <w:pitch w:val="variable"/>
    <w:sig w:usb0="E1002EFF" w:usb1="C000605B" w:usb2="00000029" w:usb3="00000000" w:csb0="000101FF" w:csb1="00000000"/>
  </w:font>
  <w:font w:name="Arial">
    <w:panose1 w:val="020B0604020202020204"/>
    <w:charset w:val="EE"/>
    <w:family w:val="swiss"/>
    <w:pitch w:val="variable"/>
    <w:sig w:usb0="E0002EFF" w:usb1="C0007843" w:usb2="00000009" w:usb3="00000000" w:csb0="000001FF" w:csb1="00000000"/>
  </w:font>
  <w:font w:name="Arial Unicode MS">
    <w:panose1 w:val="020B0604020202020204"/>
    <w:charset w:val="80"/>
    <w:family w:val="swiss"/>
    <w:pitch w:val="variable"/>
    <w:sig w:usb0="F7FFAFFF" w:usb1="E9DFFFFF" w:usb2="0000003F" w:usb3="00000000" w:csb0="003F01FF" w:csb1="00000000"/>
  </w:font>
  <w:font w:name="Calibri Light">
    <w:panose1 w:val="020F0302020204030204"/>
    <w:charset w:val="EE"/>
    <w:family w:val="swiss"/>
    <w:pitch w:val="variable"/>
    <w:sig w:usb0="E0002AFF" w:usb1="C000247B" w:usb2="00000009" w:usb3="00000000" w:csb0="000001FF" w:csb1="00000000"/>
  </w:font>
</w:fonts>
</file>

<file path=word/numbering.xml><?xml version="1.0" encoding="utf-8"?>
<w:numbering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p14">
  <w:abstractNum w:abstractNumId="0" w15:restartNumberingAfterBreak="0">
    <w:nsid w:val="0BC24A75"/>
    <w:multiLevelType w:val="hybridMultilevel"/>
    <w:tmpl w:val="60AE7E98"/>
    <w:lvl w:ilvl="0" w:tplc="86ACE314">
      <w:start w:val="1"/>
      <w:numFmt w:val="decimal"/>
      <w:lvlText w:val="%1."/>
      <w:lvlJc w:val="left"/>
      <w:pPr>
        <w:tabs>
          <w:tab w:val="num" w:pos="720"/>
        </w:tabs>
        <w:ind w:left="720" w:hanging="360"/>
      </w:pPr>
      <w:rPr>
        <w:rFonts w:ascii="Verdana" w:hAnsi="Verdana" w:hint="default"/>
      </w:rPr>
    </w:lvl>
    <w:lvl w:ilvl="1" w:tplc="04150019" w:tentative="1">
      <w:start w:val="1"/>
      <w:numFmt w:val="lowerLetter"/>
      <w:lvlText w:val="%2."/>
      <w:lvlJc w:val="left"/>
      <w:pPr>
        <w:ind w:left="1440" w:hanging="360"/>
      </w:pPr>
    </w:lvl>
    <w:lvl w:ilvl="2" w:tplc="0415001B" w:tentative="1">
      <w:start w:val="1"/>
      <w:numFmt w:val="lowerRoman"/>
      <w:lvlText w:val="%3."/>
      <w:lvlJc w:val="right"/>
      <w:pPr>
        <w:ind w:left="2160" w:hanging="180"/>
      </w:pPr>
    </w:lvl>
    <w:lvl w:ilvl="3" w:tplc="0415000F" w:tentative="1">
      <w:start w:val="1"/>
      <w:numFmt w:val="decimal"/>
      <w:lvlText w:val="%4."/>
      <w:lvlJc w:val="left"/>
      <w:pPr>
        <w:ind w:left="2880" w:hanging="360"/>
      </w:pPr>
    </w:lvl>
    <w:lvl w:ilvl="4" w:tplc="04150019" w:tentative="1">
      <w:start w:val="1"/>
      <w:numFmt w:val="lowerLetter"/>
      <w:lvlText w:val="%5."/>
      <w:lvlJc w:val="left"/>
      <w:pPr>
        <w:ind w:left="3600" w:hanging="360"/>
      </w:pPr>
    </w:lvl>
    <w:lvl w:ilvl="5" w:tplc="0415001B" w:tentative="1">
      <w:start w:val="1"/>
      <w:numFmt w:val="lowerRoman"/>
      <w:lvlText w:val="%6."/>
      <w:lvlJc w:val="right"/>
      <w:pPr>
        <w:ind w:left="4320" w:hanging="180"/>
      </w:pPr>
    </w:lvl>
    <w:lvl w:ilvl="6" w:tplc="0415000F" w:tentative="1">
      <w:start w:val="1"/>
      <w:numFmt w:val="decimal"/>
      <w:lvlText w:val="%7."/>
      <w:lvlJc w:val="left"/>
      <w:pPr>
        <w:ind w:left="5040" w:hanging="360"/>
      </w:pPr>
    </w:lvl>
    <w:lvl w:ilvl="7" w:tplc="04150019" w:tentative="1">
      <w:start w:val="1"/>
      <w:numFmt w:val="lowerLetter"/>
      <w:lvlText w:val="%8."/>
      <w:lvlJc w:val="left"/>
      <w:pPr>
        <w:ind w:left="5760" w:hanging="360"/>
      </w:pPr>
    </w:lvl>
    <w:lvl w:ilvl="8" w:tplc="0415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1" w15:restartNumberingAfterBreak="0">
    <w:nsid w:val="11367B42"/>
    <w:multiLevelType w:val="hybridMultilevel"/>
    <w:tmpl w:val="0AE43244"/>
    <w:lvl w:ilvl="0" w:tplc="4AD6890C">
      <w:start w:val="1"/>
      <w:numFmt w:val="lowerLetter"/>
      <w:lvlText w:val="%1)"/>
      <w:lvlJc w:val="left"/>
      <w:pPr>
        <w:tabs>
          <w:tab w:val="num" w:pos="1080"/>
        </w:tabs>
        <w:ind w:left="1080" w:hanging="360"/>
      </w:pPr>
      <w:rPr>
        <w:rFonts w:cs="Times New Roman" w:hint="default"/>
      </w:rPr>
    </w:lvl>
    <w:lvl w:ilvl="1" w:tplc="04150019">
      <w:start w:val="1"/>
      <w:numFmt w:val="lowerLetter"/>
      <w:lvlText w:val="%2."/>
      <w:lvlJc w:val="left"/>
      <w:pPr>
        <w:tabs>
          <w:tab w:val="num" w:pos="1800"/>
        </w:tabs>
        <w:ind w:left="1800" w:hanging="360"/>
      </w:pPr>
      <w:rPr>
        <w:rFonts w:cs="Times New Roman"/>
      </w:rPr>
    </w:lvl>
    <w:lvl w:ilvl="2" w:tplc="0415001B">
      <w:start w:val="1"/>
      <w:numFmt w:val="lowerRoman"/>
      <w:lvlText w:val="%3."/>
      <w:lvlJc w:val="right"/>
      <w:pPr>
        <w:tabs>
          <w:tab w:val="num" w:pos="2520"/>
        </w:tabs>
        <w:ind w:left="2520" w:hanging="180"/>
      </w:pPr>
      <w:rPr>
        <w:rFonts w:cs="Times New Roman"/>
      </w:rPr>
    </w:lvl>
    <w:lvl w:ilvl="3" w:tplc="0415000F">
      <w:start w:val="1"/>
      <w:numFmt w:val="decimal"/>
      <w:lvlText w:val="%4."/>
      <w:lvlJc w:val="left"/>
      <w:pPr>
        <w:tabs>
          <w:tab w:val="num" w:pos="3240"/>
        </w:tabs>
        <w:ind w:left="3240" w:hanging="360"/>
      </w:pPr>
      <w:rPr>
        <w:rFonts w:cs="Times New Roman"/>
      </w:rPr>
    </w:lvl>
    <w:lvl w:ilvl="4" w:tplc="04150019">
      <w:start w:val="1"/>
      <w:numFmt w:val="lowerLetter"/>
      <w:lvlText w:val="%5."/>
      <w:lvlJc w:val="left"/>
      <w:pPr>
        <w:tabs>
          <w:tab w:val="num" w:pos="3960"/>
        </w:tabs>
        <w:ind w:left="3960" w:hanging="360"/>
      </w:pPr>
      <w:rPr>
        <w:rFonts w:cs="Times New Roman"/>
      </w:rPr>
    </w:lvl>
    <w:lvl w:ilvl="5" w:tplc="0415001B">
      <w:start w:val="1"/>
      <w:numFmt w:val="lowerRoman"/>
      <w:lvlText w:val="%6."/>
      <w:lvlJc w:val="right"/>
      <w:pPr>
        <w:tabs>
          <w:tab w:val="num" w:pos="4680"/>
        </w:tabs>
        <w:ind w:left="4680" w:hanging="180"/>
      </w:pPr>
      <w:rPr>
        <w:rFonts w:cs="Times New Roman"/>
      </w:rPr>
    </w:lvl>
    <w:lvl w:ilvl="6" w:tplc="0415000F">
      <w:start w:val="1"/>
      <w:numFmt w:val="decimal"/>
      <w:lvlText w:val="%7."/>
      <w:lvlJc w:val="left"/>
      <w:pPr>
        <w:tabs>
          <w:tab w:val="num" w:pos="5400"/>
        </w:tabs>
        <w:ind w:left="5400" w:hanging="360"/>
      </w:pPr>
      <w:rPr>
        <w:rFonts w:cs="Times New Roman"/>
      </w:rPr>
    </w:lvl>
    <w:lvl w:ilvl="7" w:tplc="04150019">
      <w:start w:val="1"/>
      <w:numFmt w:val="lowerLetter"/>
      <w:lvlText w:val="%8."/>
      <w:lvlJc w:val="left"/>
      <w:pPr>
        <w:tabs>
          <w:tab w:val="num" w:pos="6120"/>
        </w:tabs>
        <w:ind w:left="6120" w:hanging="360"/>
      </w:pPr>
      <w:rPr>
        <w:rFonts w:cs="Times New Roman"/>
      </w:rPr>
    </w:lvl>
    <w:lvl w:ilvl="8" w:tplc="0415001B">
      <w:start w:val="1"/>
      <w:numFmt w:val="lowerRoman"/>
      <w:lvlText w:val="%9."/>
      <w:lvlJc w:val="right"/>
      <w:pPr>
        <w:tabs>
          <w:tab w:val="num" w:pos="6840"/>
        </w:tabs>
        <w:ind w:left="6840" w:hanging="180"/>
      </w:pPr>
      <w:rPr>
        <w:rFonts w:cs="Times New Roman"/>
      </w:rPr>
    </w:lvl>
  </w:abstractNum>
  <w:abstractNum w:abstractNumId="2" w15:restartNumberingAfterBreak="0">
    <w:nsid w:val="1C24597B"/>
    <w:multiLevelType w:val="hybridMultilevel"/>
    <w:tmpl w:val="022CCC1A"/>
    <w:lvl w:ilvl="0" w:tplc="04150017">
      <w:start w:val="1"/>
      <w:numFmt w:val="lowerLetter"/>
      <w:lvlText w:val="%1)"/>
      <w:lvlJc w:val="left"/>
      <w:pPr>
        <w:ind w:left="720" w:hanging="360"/>
      </w:pPr>
    </w:lvl>
    <w:lvl w:ilvl="1" w:tplc="04090019" w:tentative="1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3" w15:restartNumberingAfterBreak="0">
    <w:nsid w:val="3F94605B"/>
    <w:multiLevelType w:val="hybridMultilevel"/>
    <w:tmpl w:val="AF62DE00"/>
    <w:lvl w:ilvl="0" w:tplc="04150003">
      <w:start w:val="1"/>
      <w:numFmt w:val="bullet"/>
      <w:lvlText w:val="o"/>
      <w:lvlJc w:val="left"/>
      <w:pPr>
        <w:ind w:left="704" w:hanging="360"/>
      </w:pPr>
      <w:rPr>
        <w:rFonts w:ascii="Courier New" w:hAnsi="Courier New" w:cs="Courier New" w:hint="default"/>
        <w:sz w:val="20"/>
        <w:szCs w:val="20"/>
      </w:rPr>
    </w:lvl>
    <w:lvl w:ilvl="1" w:tplc="04090003">
      <w:start w:val="1"/>
      <w:numFmt w:val="bullet"/>
      <w:lvlText w:val="o"/>
      <w:lvlJc w:val="left"/>
      <w:pPr>
        <w:ind w:left="1424" w:hanging="360"/>
      </w:pPr>
      <w:rPr>
        <w:rFonts w:ascii="Courier New" w:hAnsi="Courier New" w:cs="Courier New" w:hint="default"/>
      </w:rPr>
    </w:lvl>
    <w:lvl w:ilvl="2" w:tplc="04090005">
      <w:start w:val="1"/>
      <w:numFmt w:val="bullet"/>
      <w:lvlText w:val=""/>
      <w:lvlJc w:val="left"/>
      <w:pPr>
        <w:ind w:left="2144" w:hanging="360"/>
      </w:pPr>
      <w:rPr>
        <w:rFonts w:ascii="Wingdings" w:hAnsi="Wingdings" w:hint="default"/>
      </w:rPr>
    </w:lvl>
    <w:lvl w:ilvl="3" w:tplc="04090001">
      <w:start w:val="1"/>
      <w:numFmt w:val="bullet"/>
      <w:lvlText w:val=""/>
      <w:lvlJc w:val="left"/>
      <w:pPr>
        <w:ind w:left="2864" w:hanging="360"/>
      </w:pPr>
      <w:rPr>
        <w:rFonts w:ascii="Symbol" w:hAnsi="Symbol" w:hint="default"/>
      </w:rPr>
    </w:lvl>
    <w:lvl w:ilvl="4" w:tplc="04090003">
      <w:start w:val="1"/>
      <w:numFmt w:val="bullet"/>
      <w:lvlText w:val="o"/>
      <w:lvlJc w:val="left"/>
      <w:pPr>
        <w:ind w:left="3584" w:hanging="360"/>
      </w:pPr>
      <w:rPr>
        <w:rFonts w:ascii="Courier New" w:hAnsi="Courier New" w:cs="Courier New" w:hint="default"/>
      </w:rPr>
    </w:lvl>
    <w:lvl w:ilvl="5" w:tplc="04090005">
      <w:start w:val="1"/>
      <w:numFmt w:val="bullet"/>
      <w:lvlText w:val=""/>
      <w:lvlJc w:val="left"/>
      <w:pPr>
        <w:ind w:left="4304" w:hanging="360"/>
      </w:pPr>
      <w:rPr>
        <w:rFonts w:ascii="Wingdings" w:hAnsi="Wingdings" w:hint="default"/>
      </w:rPr>
    </w:lvl>
    <w:lvl w:ilvl="6" w:tplc="04090001">
      <w:start w:val="1"/>
      <w:numFmt w:val="bullet"/>
      <w:lvlText w:val=""/>
      <w:lvlJc w:val="left"/>
      <w:pPr>
        <w:ind w:left="5024" w:hanging="360"/>
      </w:pPr>
      <w:rPr>
        <w:rFonts w:ascii="Symbol" w:hAnsi="Symbol" w:hint="default"/>
      </w:rPr>
    </w:lvl>
    <w:lvl w:ilvl="7" w:tplc="04090003">
      <w:start w:val="1"/>
      <w:numFmt w:val="bullet"/>
      <w:lvlText w:val="o"/>
      <w:lvlJc w:val="left"/>
      <w:pPr>
        <w:ind w:left="5744" w:hanging="360"/>
      </w:pPr>
      <w:rPr>
        <w:rFonts w:ascii="Courier New" w:hAnsi="Courier New" w:cs="Courier New" w:hint="default"/>
      </w:rPr>
    </w:lvl>
    <w:lvl w:ilvl="8" w:tplc="04090005">
      <w:start w:val="1"/>
      <w:numFmt w:val="bullet"/>
      <w:lvlText w:val=""/>
      <w:lvlJc w:val="left"/>
      <w:pPr>
        <w:ind w:left="6464" w:hanging="360"/>
      </w:pPr>
      <w:rPr>
        <w:rFonts w:ascii="Wingdings" w:hAnsi="Wingdings" w:hint="default"/>
      </w:rPr>
    </w:lvl>
  </w:abstractNum>
  <w:abstractNum w:abstractNumId="4" w15:restartNumberingAfterBreak="0">
    <w:nsid w:val="55293CBB"/>
    <w:multiLevelType w:val="hybridMultilevel"/>
    <w:tmpl w:val="0F9659F4"/>
    <w:lvl w:ilvl="0" w:tplc="691CD214">
      <w:start w:val="1"/>
      <w:numFmt w:val="decimal"/>
      <w:lvlText w:val="%1)"/>
      <w:lvlJc w:val="left"/>
      <w:pPr>
        <w:ind w:left="360" w:hanging="360"/>
      </w:pPr>
      <w:rPr>
        <w:rFonts w:hint="default"/>
        <w:i w:val="0"/>
      </w:rPr>
    </w:lvl>
    <w:lvl w:ilvl="1" w:tplc="04150019" w:tentative="1">
      <w:start w:val="1"/>
      <w:numFmt w:val="lowerLetter"/>
      <w:lvlText w:val="%2."/>
      <w:lvlJc w:val="left"/>
      <w:pPr>
        <w:ind w:left="1080" w:hanging="360"/>
      </w:pPr>
    </w:lvl>
    <w:lvl w:ilvl="2" w:tplc="0415001B" w:tentative="1">
      <w:start w:val="1"/>
      <w:numFmt w:val="lowerRoman"/>
      <w:lvlText w:val="%3."/>
      <w:lvlJc w:val="right"/>
      <w:pPr>
        <w:ind w:left="1800" w:hanging="180"/>
      </w:pPr>
    </w:lvl>
    <w:lvl w:ilvl="3" w:tplc="0415000F" w:tentative="1">
      <w:start w:val="1"/>
      <w:numFmt w:val="decimal"/>
      <w:lvlText w:val="%4."/>
      <w:lvlJc w:val="left"/>
      <w:pPr>
        <w:ind w:left="2520" w:hanging="360"/>
      </w:pPr>
    </w:lvl>
    <w:lvl w:ilvl="4" w:tplc="04150019" w:tentative="1">
      <w:start w:val="1"/>
      <w:numFmt w:val="lowerLetter"/>
      <w:lvlText w:val="%5."/>
      <w:lvlJc w:val="left"/>
      <w:pPr>
        <w:ind w:left="3240" w:hanging="360"/>
      </w:pPr>
    </w:lvl>
    <w:lvl w:ilvl="5" w:tplc="0415001B" w:tentative="1">
      <w:start w:val="1"/>
      <w:numFmt w:val="lowerRoman"/>
      <w:lvlText w:val="%6."/>
      <w:lvlJc w:val="right"/>
      <w:pPr>
        <w:ind w:left="3960" w:hanging="180"/>
      </w:pPr>
    </w:lvl>
    <w:lvl w:ilvl="6" w:tplc="0415000F" w:tentative="1">
      <w:start w:val="1"/>
      <w:numFmt w:val="decimal"/>
      <w:lvlText w:val="%7."/>
      <w:lvlJc w:val="left"/>
      <w:pPr>
        <w:ind w:left="4680" w:hanging="360"/>
      </w:pPr>
    </w:lvl>
    <w:lvl w:ilvl="7" w:tplc="04150019" w:tentative="1">
      <w:start w:val="1"/>
      <w:numFmt w:val="lowerLetter"/>
      <w:lvlText w:val="%8."/>
      <w:lvlJc w:val="left"/>
      <w:pPr>
        <w:ind w:left="5400" w:hanging="360"/>
      </w:pPr>
    </w:lvl>
    <w:lvl w:ilvl="8" w:tplc="0415001B" w:tentative="1">
      <w:start w:val="1"/>
      <w:numFmt w:val="lowerRoman"/>
      <w:lvlText w:val="%9."/>
      <w:lvlJc w:val="right"/>
      <w:pPr>
        <w:ind w:left="6120" w:hanging="180"/>
      </w:pPr>
    </w:lvl>
  </w:abstractNum>
  <w:abstractNum w:abstractNumId="5" w15:restartNumberingAfterBreak="0">
    <w:nsid w:val="55F43B65"/>
    <w:multiLevelType w:val="hybridMultilevel"/>
    <w:tmpl w:val="93B4FA74"/>
    <w:lvl w:ilvl="0" w:tplc="398AC5D2">
      <w:start w:val="1"/>
      <w:numFmt w:val="bullet"/>
      <w:lvlText w:val=""/>
      <w:lvlJc w:val="left"/>
      <w:pPr>
        <w:ind w:left="720" w:hanging="360"/>
      </w:pPr>
      <w:rPr>
        <w:rFonts w:ascii="Symbol" w:hAnsi="Symbol" w:hint="default"/>
      </w:rPr>
    </w:lvl>
    <w:lvl w:ilvl="1" w:tplc="04090003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6" w15:restartNumberingAfterBreak="0">
    <w:nsid w:val="5655442F"/>
    <w:multiLevelType w:val="hybridMultilevel"/>
    <w:tmpl w:val="6B9481CE"/>
    <w:lvl w:ilvl="0" w:tplc="55540E2E">
      <w:start w:val="2"/>
      <w:numFmt w:val="decimal"/>
      <w:lvlText w:val="%1."/>
      <w:lvlJc w:val="left"/>
      <w:pPr>
        <w:tabs>
          <w:tab w:val="num" w:pos="357"/>
        </w:tabs>
        <w:ind w:left="0" w:firstLine="0"/>
      </w:pPr>
      <w:rPr>
        <w:rFonts w:ascii="Calibri" w:hAnsi="Calibri" w:cs="Tahoma" w:hint="default"/>
        <w:b/>
        <w:i w:val="0"/>
        <w:strike w:val="0"/>
        <w:dstrike w:val="0"/>
        <w:color w:val="auto"/>
        <w:sz w:val="18"/>
        <w:szCs w:val="18"/>
        <w:u w:val="none"/>
        <w:effect w:val="none"/>
      </w:rPr>
    </w:lvl>
    <w:lvl w:ilvl="1" w:tplc="04150019">
      <w:start w:val="1"/>
      <w:numFmt w:val="lowerLetter"/>
      <w:lvlText w:val="%2."/>
      <w:lvlJc w:val="left"/>
      <w:pPr>
        <w:ind w:left="1440" w:hanging="360"/>
      </w:pPr>
    </w:lvl>
    <w:lvl w:ilvl="2" w:tplc="0415001B">
      <w:start w:val="1"/>
      <w:numFmt w:val="decimal"/>
      <w:lvlText w:val="%3."/>
      <w:lvlJc w:val="left"/>
      <w:pPr>
        <w:tabs>
          <w:tab w:val="num" w:pos="2160"/>
        </w:tabs>
        <w:ind w:left="2160" w:hanging="360"/>
      </w:pPr>
    </w:lvl>
    <w:lvl w:ilvl="3" w:tplc="0415000F">
      <w:start w:val="1"/>
      <w:numFmt w:val="decimal"/>
      <w:lvlText w:val="%4."/>
      <w:lvlJc w:val="left"/>
      <w:pPr>
        <w:tabs>
          <w:tab w:val="num" w:pos="2880"/>
        </w:tabs>
        <w:ind w:left="2880" w:hanging="360"/>
      </w:pPr>
    </w:lvl>
    <w:lvl w:ilvl="4" w:tplc="04150019">
      <w:start w:val="1"/>
      <w:numFmt w:val="decimal"/>
      <w:lvlText w:val="%5."/>
      <w:lvlJc w:val="left"/>
      <w:pPr>
        <w:tabs>
          <w:tab w:val="num" w:pos="3600"/>
        </w:tabs>
        <w:ind w:left="3600" w:hanging="360"/>
      </w:pPr>
    </w:lvl>
    <w:lvl w:ilvl="5" w:tplc="0415001B">
      <w:start w:val="1"/>
      <w:numFmt w:val="decimal"/>
      <w:lvlText w:val="%6."/>
      <w:lvlJc w:val="left"/>
      <w:pPr>
        <w:tabs>
          <w:tab w:val="num" w:pos="4320"/>
        </w:tabs>
        <w:ind w:left="4320" w:hanging="360"/>
      </w:pPr>
    </w:lvl>
    <w:lvl w:ilvl="6" w:tplc="0415000F">
      <w:start w:val="1"/>
      <w:numFmt w:val="decimal"/>
      <w:lvlText w:val="%7."/>
      <w:lvlJc w:val="left"/>
      <w:pPr>
        <w:tabs>
          <w:tab w:val="num" w:pos="5040"/>
        </w:tabs>
        <w:ind w:left="5040" w:hanging="360"/>
      </w:pPr>
    </w:lvl>
    <w:lvl w:ilvl="7" w:tplc="04150019">
      <w:start w:val="1"/>
      <w:numFmt w:val="decimal"/>
      <w:lvlText w:val="%8."/>
      <w:lvlJc w:val="left"/>
      <w:pPr>
        <w:tabs>
          <w:tab w:val="num" w:pos="5760"/>
        </w:tabs>
        <w:ind w:left="5760" w:hanging="360"/>
      </w:pPr>
    </w:lvl>
    <w:lvl w:ilvl="8" w:tplc="0415001B">
      <w:start w:val="1"/>
      <w:numFmt w:val="decimal"/>
      <w:lvlText w:val="%9."/>
      <w:lvlJc w:val="left"/>
      <w:pPr>
        <w:tabs>
          <w:tab w:val="num" w:pos="6480"/>
        </w:tabs>
        <w:ind w:left="6480" w:hanging="360"/>
      </w:pPr>
    </w:lvl>
  </w:abstractNum>
  <w:abstractNum w:abstractNumId="7" w15:restartNumberingAfterBreak="0">
    <w:nsid w:val="579527D3"/>
    <w:multiLevelType w:val="hybridMultilevel"/>
    <w:tmpl w:val="BA4682EA"/>
    <w:lvl w:ilvl="0" w:tplc="00000010">
      <w:start w:val="1"/>
      <w:numFmt w:val="lowerLetter"/>
      <w:lvlText w:val="%1)"/>
      <w:lvlJc w:val="left"/>
      <w:pPr>
        <w:tabs>
          <w:tab w:val="num" w:pos="1211"/>
        </w:tabs>
        <w:ind w:left="1211" w:hanging="360"/>
      </w:pPr>
      <w:rPr>
        <w:rFonts w:ascii="Arial" w:hAnsi="Arial" w:cs="Times New Roman"/>
        <w:sz w:val="20"/>
      </w:rPr>
    </w:lvl>
    <w:lvl w:ilvl="1" w:tplc="F1E0A524">
      <w:start w:val="1"/>
      <w:numFmt w:val="bullet"/>
      <w:lvlText w:val=""/>
      <w:lvlJc w:val="left"/>
      <w:pPr>
        <w:tabs>
          <w:tab w:val="num" w:pos="1440"/>
        </w:tabs>
        <w:ind w:left="1440" w:hanging="360"/>
      </w:pPr>
      <w:rPr>
        <w:rFonts w:ascii="Symbol" w:hAnsi="Symbol" w:hint="default"/>
        <w:sz w:val="20"/>
      </w:rPr>
    </w:lvl>
    <w:lvl w:ilvl="2" w:tplc="0415001B">
      <w:start w:val="1"/>
      <w:numFmt w:val="lowerRoman"/>
      <w:lvlText w:val="%3."/>
      <w:lvlJc w:val="right"/>
      <w:pPr>
        <w:tabs>
          <w:tab w:val="num" w:pos="2160"/>
        </w:tabs>
        <w:ind w:left="2160" w:hanging="180"/>
      </w:pPr>
      <w:rPr>
        <w:rFonts w:cs="Times New Roman"/>
      </w:rPr>
    </w:lvl>
    <w:lvl w:ilvl="3" w:tplc="C6D8EDE2">
      <w:start w:val="1"/>
      <w:numFmt w:val="decimal"/>
      <w:lvlText w:val="%4."/>
      <w:lvlJc w:val="left"/>
      <w:pPr>
        <w:tabs>
          <w:tab w:val="num" w:pos="2880"/>
        </w:tabs>
        <w:ind w:left="2880" w:hanging="360"/>
      </w:pPr>
      <w:rPr>
        <w:rFonts w:cs="Times New Roman"/>
        <w:sz w:val="18"/>
        <w:szCs w:val="18"/>
      </w:rPr>
    </w:lvl>
    <w:lvl w:ilvl="4" w:tplc="04150019">
      <w:start w:val="1"/>
      <w:numFmt w:val="lowerLetter"/>
      <w:lvlText w:val="%5."/>
      <w:lvlJc w:val="left"/>
      <w:pPr>
        <w:tabs>
          <w:tab w:val="num" w:pos="3600"/>
        </w:tabs>
        <w:ind w:left="3600" w:hanging="360"/>
      </w:pPr>
      <w:rPr>
        <w:rFonts w:cs="Times New Roman"/>
      </w:rPr>
    </w:lvl>
    <w:lvl w:ilvl="5" w:tplc="0415001B">
      <w:start w:val="1"/>
      <w:numFmt w:val="lowerRoman"/>
      <w:lvlText w:val="%6."/>
      <w:lvlJc w:val="right"/>
      <w:pPr>
        <w:tabs>
          <w:tab w:val="num" w:pos="4320"/>
        </w:tabs>
        <w:ind w:left="4320" w:hanging="180"/>
      </w:pPr>
      <w:rPr>
        <w:rFonts w:cs="Times New Roman"/>
      </w:rPr>
    </w:lvl>
    <w:lvl w:ilvl="6" w:tplc="0415000F">
      <w:start w:val="1"/>
      <w:numFmt w:val="decimal"/>
      <w:lvlText w:val="%7."/>
      <w:lvlJc w:val="left"/>
      <w:pPr>
        <w:tabs>
          <w:tab w:val="num" w:pos="5040"/>
        </w:tabs>
        <w:ind w:left="5040" w:hanging="360"/>
      </w:pPr>
      <w:rPr>
        <w:rFonts w:cs="Times New Roman"/>
      </w:rPr>
    </w:lvl>
    <w:lvl w:ilvl="7" w:tplc="04150019">
      <w:start w:val="1"/>
      <w:numFmt w:val="lowerLetter"/>
      <w:lvlText w:val="%8."/>
      <w:lvlJc w:val="left"/>
      <w:pPr>
        <w:tabs>
          <w:tab w:val="num" w:pos="5760"/>
        </w:tabs>
        <w:ind w:left="5760" w:hanging="360"/>
      </w:pPr>
      <w:rPr>
        <w:rFonts w:cs="Times New Roman"/>
      </w:rPr>
    </w:lvl>
    <w:lvl w:ilvl="8" w:tplc="0415001B">
      <w:start w:val="1"/>
      <w:numFmt w:val="lowerRoman"/>
      <w:lvlText w:val="%9."/>
      <w:lvlJc w:val="right"/>
      <w:pPr>
        <w:tabs>
          <w:tab w:val="num" w:pos="6480"/>
        </w:tabs>
        <w:ind w:left="6480" w:hanging="180"/>
      </w:pPr>
      <w:rPr>
        <w:rFonts w:cs="Times New Roman"/>
      </w:rPr>
    </w:lvl>
  </w:abstractNum>
  <w:abstractNum w:abstractNumId="8" w15:restartNumberingAfterBreak="0">
    <w:nsid w:val="5A802306"/>
    <w:multiLevelType w:val="hybridMultilevel"/>
    <w:tmpl w:val="BD9C9928"/>
    <w:lvl w:ilvl="0" w:tplc="FCB0B01A">
      <w:start w:val="3"/>
      <w:numFmt w:val="upperRoman"/>
      <w:lvlText w:val="%1."/>
      <w:lvlJc w:val="left"/>
      <w:pPr>
        <w:ind w:left="1080" w:hanging="720"/>
      </w:pPr>
      <w:rPr>
        <w:rFonts w:hint="default"/>
        <w:b/>
      </w:rPr>
    </w:lvl>
    <w:lvl w:ilvl="1" w:tplc="04150019" w:tentative="1">
      <w:start w:val="1"/>
      <w:numFmt w:val="lowerLetter"/>
      <w:lvlText w:val="%2."/>
      <w:lvlJc w:val="left"/>
      <w:pPr>
        <w:ind w:left="1440" w:hanging="360"/>
      </w:pPr>
    </w:lvl>
    <w:lvl w:ilvl="2" w:tplc="0415001B" w:tentative="1">
      <w:start w:val="1"/>
      <w:numFmt w:val="lowerRoman"/>
      <w:lvlText w:val="%3."/>
      <w:lvlJc w:val="right"/>
      <w:pPr>
        <w:ind w:left="2160" w:hanging="180"/>
      </w:pPr>
    </w:lvl>
    <w:lvl w:ilvl="3" w:tplc="0415000F" w:tentative="1">
      <w:start w:val="1"/>
      <w:numFmt w:val="decimal"/>
      <w:lvlText w:val="%4."/>
      <w:lvlJc w:val="left"/>
      <w:pPr>
        <w:ind w:left="2880" w:hanging="360"/>
      </w:pPr>
    </w:lvl>
    <w:lvl w:ilvl="4" w:tplc="04150019" w:tentative="1">
      <w:start w:val="1"/>
      <w:numFmt w:val="lowerLetter"/>
      <w:lvlText w:val="%5."/>
      <w:lvlJc w:val="left"/>
      <w:pPr>
        <w:ind w:left="3600" w:hanging="360"/>
      </w:pPr>
    </w:lvl>
    <w:lvl w:ilvl="5" w:tplc="0415001B" w:tentative="1">
      <w:start w:val="1"/>
      <w:numFmt w:val="lowerRoman"/>
      <w:lvlText w:val="%6."/>
      <w:lvlJc w:val="right"/>
      <w:pPr>
        <w:ind w:left="4320" w:hanging="180"/>
      </w:pPr>
    </w:lvl>
    <w:lvl w:ilvl="6" w:tplc="0415000F" w:tentative="1">
      <w:start w:val="1"/>
      <w:numFmt w:val="decimal"/>
      <w:lvlText w:val="%7."/>
      <w:lvlJc w:val="left"/>
      <w:pPr>
        <w:ind w:left="5040" w:hanging="360"/>
      </w:pPr>
    </w:lvl>
    <w:lvl w:ilvl="7" w:tplc="04150019" w:tentative="1">
      <w:start w:val="1"/>
      <w:numFmt w:val="lowerLetter"/>
      <w:lvlText w:val="%8."/>
      <w:lvlJc w:val="left"/>
      <w:pPr>
        <w:ind w:left="5760" w:hanging="360"/>
      </w:pPr>
    </w:lvl>
    <w:lvl w:ilvl="8" w:tplc="0415001B" w:tentative="1">
      <w:start w:val="1"/>
      <w:numFmt w:val="lowerRoman"/>
      <w:lvlText w:val="%9."/>
      <w:lvlJc w:val="right"/>
      <w:pPr>
        <w:ind w:left="6480" w:hanging="180"/>
      </w:pPr>
    </w:lvl>
  </w:abstractNum>
  <w:num w:numId="1">
    <w:abstractNumId w:val="3"/>
  </w:num>
  <w:num w:numId="2">
    <w:abstractNumId w:val="5"/>
  </w:num>
  <w:num w:numId="3">
    <w:abstractNumId w:val="2"/>
  </w:num>
  <w:num w:numId="4">
    <w:abstractNumId w:val="7"/>
  </w:num>
  <w:num w:numId="5">
    <w:abstractNumId w:val="1"/>
  </w:num>
  <w:num w:numId="6">
    <w:abstractNumId w:val="6"/>
    <w:lvlOverride w:ilvl="0">
      <w:startOverride w:val="2"/>
    </w:lvlOverride>
    <w:lvlOverride w:ilvl="1">
      <w:startOverride w:val="1"/>
    </w:lvlOverride>
    <w:lvlOverride w:ilvl="2">
      <w:startOverride w:val="1"/>
    </w:lvlOverride>
    <w:lvlOverride w:ilvl="3">
      <w:startOverride w:val="1"/>
    </w:lvlOverride>
    <w:lvlOverride w:ilvl="4">
      <w:startOverride w:val="1"/>
    </w:lvlOverride>
    <w:lvlOverride w:ilvl="5">
      <w:startOverride w:val="1"/>
    </w:lvlOverride>
    <w:lvlOverride w:ilvl="6">
      <w:startOverride w:val="1"/>
    </w:lvlOverride>
    <w:lvlOverride w:ilvl="7">
      <w:startOverride w:val="1"/>
    </w:lvlOverride>
    <w:lvlOverride w:ilvl="8">
      <w:startOverride w:val="1"/>
    </w:lvlOverride>
  </w:num>
  <w:num w:numId="7">
    <w:abstractNumId w:val="8"/>
  </w:num>
  <w:num w:numId="8">
    <w:abstractNumId w:val="4"/>
  </w:num>
  <w:num w:numId="9">
    <w:abstractNumId w:val="0"/>
  </w:num>
</w:numbering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w15="http://schemas.microsoft.com/office/word/2012/wordml" xmlns:sl="http://schemas.openxmlformats.org/schemaLibrary/2006/main" mc:Ignorable="w14 w15">
  <w:zoom w:percent="100"/>
  <w:proofState w:spelling="clean"/>
  <w:defaultTabStop w:val="708"/>
  <w:hyphenationZone w:val="425"/>
  <w:characterSpacingControl w:val="doNotCompress"/>
  <w:compat>
    <w:compatSetting w:name="compatibilityMode" w:uri="http://schemas.microsoft.com/office/word" w:val="15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  <w:compatSetting w:name="differentiateMultirowTableHeaders" w:uri="http://schemas.microsoft.com/office/word" w:val="1"/>
  </w:compat>
  <w:rsids>
    <w:rsidRoot w:val="00C8305D"/>
    <w:rsid w:val="00242268"/>
    <w:rsid w:val="00C8305D"/>
    <w:rsid w:val="00E12572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pl-PL"/>
  <w:clrSchemeMapping w:bg1="light1" w:t1="dark1" w:bg2="light2" w:t2="dark2" w:accent1="accent1" w:accent2="accent2" w:accent3="accent3" w:accent4="accent4" w:accent5="accent5" w:accent6="accent6" w:hyperlink="hyperlink" w:followedHyperlink="followedHyperlink"/>
  <w:shapeDefaults>
    <o:shapedefaults v:ext="edit" spidmax="1026"/>
    <o:shapelayout v:ext="edit">
      <o:idmap v:ext="edit" data="1"/>
    </o:shapelayout>
  </w:shapeDefaults>
  <w:decimalSymbol w:val=","/>
  <w:listSeparator w:val=";"/>
  <w15:chartTrackingRefBased/>
  <w15:docId w15:val="{DE9028D2-3839-49D4-8FAE-0486CB979C9F}"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mc:Ignorable="w14 w15">
  <w:docDefaults>
    <w:rPrDefault>
      <w:rPr>
        <w:rFonts w:asciiTheme="minorHAnsi" w:eastAsiaTheme="minorHAnsi" w:hAnsiTheme="minorHAnsi" w:cstheme="minorBidi"/>
        <w:sz w:val="22"/>
        <w:szCs w:val="22"/>
        <w:lang w:val="pl-PL" w:eastAsia="en-US" w:bidi="ar-SA"/>
      </w:rPr>
    </w:rPrDefault>
    <w:pPrDefault>
      <w:pPr>
        <w:spacing w:after="160" w:line="259" w:lineRule="auto"/>
      </w:pPr>
    </w:pPrDefault>
  </w:docDefaults>
  <w:latentStyles w:defLockedState="0" w:defUIPriority="99" w:defSemiHidden="0" w:defUnhideWhenUsed="0" w:defQFormat="0" w:count="371">
    <w:lsdException w:name="Normal" w:uiPriority="0" w:qFormat="1"/>
    <w:lsdException w:name="heading 1" w:uiPriority="9" w:qFormat="1"/>
    <w:lsdException w:name="heading 2" w:semiHidden="1" w:uiPriority="9" w:unhideWhenUsed="1" w:qFormat="1"/>
    <w:lsdException w:name="heading 3" w:semiHidden="1" w:uiPriority="9" w:unhideWhenUsed="1" w:qFormat="1"/>
    <w:lsdException w:name="heading 4" w:semiHidden="1" w:uiPriority="0" w:unhideWhenUsed="1" w:qFormat="1"/>
    <w:lsdException w:name="heading 5" w:semiHidden="1" w:uiPriority="9" w:unhideWhenUsed="1" w:qFormat="1"/>
    <w:lsdException w:name="heading 6" w:semiHidden="1" w:uiPriority="9" w:unhideWhenUsed="1" w:qFormat="1"/>
    <w:lsdException w:name="heading 7" w:semiHidden="1" w:uiPriority="9" w:unhideWhenUsed="1" w:qFormat="1"/>
    <w:lsdException w:name="heading 8" w:semiHidden="1" w:uiPriority="9" w:unhideWhenUsed="1" w:qFormat="1"/>
    <w:lsdException w:name="heading 9" w:semiHidden="1" w:uiPriority="9" w:unhideWhenUsed="1" w:qFormat="1"/>
    <w:lsdException w:name="index 1" w:semiHidden="1" w:unhideWhenUsed="1"/>
    <w:lsdException w:name="index 2" w:semiHidden="1" w:unhideWhenUsed="1"/>
    <w:lsdException w:name="index 3" w:semiHidden="1" w:unhideWhenUsed="1"/>
    <w:lsdException w:name="index 4" w:semiHidden="1" w:unhideWhenUsed="1"/>
    <w:lsdException w:name="index 5" w:semiHidden="1" w:unhideWhenUsed="1"/>
    <w:lsdException w:name="index 6" w:semiHidden="1" w:unhideWhenUsed="1"/>
    <w:lsdException w:name="index 7" w:semiHidden="1" w:unhideWhenUsed="1"/>
    <w:lsdException w:name="index 8" w:semiHidden="1" w:unhideWhenUsed="1"/>
    <w:lsdException w:name="index 9" w:semiHidden="1" w:unhideWhenUsed="1"/>
    <w:lsdException w:name="toc 1" w:semiHidden="1" w:uiPriority="39" w:unhideWhenUsed="1"/>
    <w:lsdException w:name="toc 2" w:semiHidden="1" w:uiPriority="39" w:unhideWhenUsed="1"/>
    <w:lsdException w:name="toc 3" w:semiHidden="1" w:uiPriority="39" w:unhideWhenUsed="1"/>
    <w:lsdException w:name="toc 4" w:semiHidden="1" w:uiPriority="39" w:unhideWhenUsed="1"/>
    <w:lsdException w:name="toc 5" w:semiHidden="1" w:uiPriority="39" w:unhideWhenUsed="1"/>
    <w:lsdException w:name="toc 6" w:semiHidden="1" w:uiPriority="39" w:unhideWhenUsed="1"/>
    <w:lsdException w:name="toc 7" w:semiHidden="1" w:uiPriority="39" w:unhideWhenUsed="1"/>
    <w:lsdException w:name="toc 8" w:semiHidden="1" w:uiPriority="39" w:unhideWhenUsed="1"/>
    <w:lsdException w:name="toc 9" w:semiHidden="1" w:uiPriority="39" w:unhideWhenUsed="1"/>
    <w:lsdException w:name="Normal Indent" w:semiHidden="1" w:unhideWhenUsed="1"/>
    <w:lsdException w:name="footnote text" w:semiHidden="1" w:unhideWhenUsed="1"/>
    <w:lsdException w:name="annotation text" w:semiHidden="1" w:unhideWhenUsed="1"/>
    <w:lsdException w:name="header" w:semiHidden="1" w:unhideWhenUsed="1"/>
    <w:lsdException w:name="footer" w:semiHidden="1" w:unhideWhenUsed="1"/>
    <w:lsdException w:name="index heading" w:semiHidden="1" w:unhideWhenUsed="1"/>
    <w:lsdException w:name="caption" w:semiHidden="1" w:uiPriority="35" w:unhideWhenUsed="1" w:qFormat="1"/>
    <w:lsdException w:name="table of figures" w:semiHidden="1" w:unhideWhenUsed="1"/>
    <w:lsdException w:name="envelope address" w:semiHidden="1" w:unhideWhenUsed="1"/>
    <w:lsdException w:name="envelope return" w:semiHidden="1" w:unhideWhenUsed="1"/>
    <w:lsdException w:name="footnote reference" w:semiHidden="1" w:unhideWhenUsed="1"/>
    <w:lsdException w:name="annotation reference" w:semiHidden="1" w:unhideWhenUsed="1"/>
    <w:lsdException w:name="line number" w:semiHidden="1" w:unhideWhenUsed="1"/>
    <w:lsdException w:name="page number" w:semiHidden="1" w:unhideWhenUsed="1"/>
    <w:lsdException w:name="endnote reference" w:semiHidden="1" w:unhideWhenUsed="1"/>
    <w:lsdException w:name="endnote text" w:semiHidden="1" w:unhideWhenUsed="1"/>
    <w:lsdException w:name="table of authorities" w:semiHidden="1" w:unhideWhenUsed="1"/>
    <w:lsdException w:name="macro" w:semiHidden="1" w:unhideWhenUsed="1"/>
    <w:lsdException w:name="toa heading" w:semiHidden="1" w:unhideWhenUsed="1"/>
    <w:lsdException w:name="List" w:semiHidden="1" w:unhideWhenUsed="1"/>
    <w:lsdException w:name="List Bullet" w:semiHidden="1" w:unhideWhenUsed="1"/>
    <w:lsdException w:name="List Number" w:semiHidden="1" w:unhideWhenUsed="1"/>
    <w:lsdException w:name="List 2" w:semiHidden="1" w:unhideWhenUsed="1"/>
    <w:lsdException w:name="List 3" w:semiHidden="1" w:unhideWhenUsed="1"/>
    <w:lsdException w:name="List 4" w:semiHidden="1" w:unhideWhenUsed="1"/>
    <w:lsdException w:name="List 5" w:semiHidden="1" w:unhideWhenUsed="1"/>
    <w:lsdException w:name="List Bullet 2" w:semiHidden="1" w:unhideWhenUsed="1"/>
    <w:lsdException w:name="List Bullet 3" w:semiHidden="1" w:unhideWhenUsed="1"/>
    <w:lsdException w:name="List Bullet 4" w:semiHidden="1" w:unhideWhenUsed="1"/>
    <w:lsdException w:name="List Bullet 5" w:semiHidden="1" w:unhideWhenUsed="1"/>
    <w:lsdException w:name="List Number 2" w:semiHidden="1" w:unhideWhenUsed="1"/>
    <w:lsdException w:name="List Number 3" w:semiHidden="1" w:unhideWhenUsed="1"/>
    <w:lsdException w:name="List Number 4" w:semiHidden="1" w:unhideWhenUsed="1"/>
    <w:lsdException w:name="List Number 5" w:semiHidden="1" w:unhideWhenUsed="1"/>
    <w:lsdException w:name="Title" w:uiPriority="10" w:qFormat="1"/>
    <w:lsdException w:name="Closing" w:semiHidden="1" w:unhideWhenUsed="1"/>
    <w:lsdException w:name="Signature" w:semiHidden="1" w:unhideWhenUsed="1"/>
    <w:lsdException w:name="Default Paragraph Font" w:semiHidden="1" w:uiPriority="1" w:unhideWhenUsed="1"/>
    <w:lsdException w:name="Body Text" w:semiHidden="1" w:uiPriority="0" w:unhideWhenUsed="1"/>
    <w:lsdException w:name="Body Text Indent" w:semiHidden="1" w:unhideWhenUsed="1"/>
    <w:lsdException w:name="List Continue" w:semiHidden="1" w:unhideWhenUsed="1"/>
    <w:lsdException w:name="List Continue 2" w:semiHidden="1" w:unhideWhenUsed="1"/>
    <w:lsdException w:name="List Continue 3" w:semiHidden="1" w:unhideWhenUsed="1"/>
    <w:lsdException w:name="List Continue 4" w:semiHidden="1" w:unhideWhenUsed="1"/>
    <w:lsdException w:name="List Continue 5" w:semiHidden="1" w:unhideWhenUsed="1"/>
    <w:lsdException w:name="Message Header" w:semiHidden="1" w:unhideWhenUsed="1"/>
    <w:lsdException w:name="Subtitle" w:uiPriority="11" w:qFormat="1"/>
    <w:lsdException w:name="Salutation" w:semiHidden="1" w:unhideWhenUsed="1"/>
    <w:lsdException w:name="Date" w:semiHidden="1" w:unhideWhenUsed="1"/>
    <w:lsdException w:name="Body Text First Indent" w:semiHidden="1" w:unhideWhenUsed="1"/>
    <w:lsdException w:name="Body Text First Indent 2" w:semiHidden="1" w:unhideWhenUsed="1"/>
    <w:lsdException w:name="Note Heading" w:semiHidden="1" w:unhideWhenUsed="1"/>
    <w:lsdException w:name="Body Text 2" w:semiHidden="1" w:unhideWhenUsed="1"/>
    <w:lsdException w:name="Body Text 3" w:semiHidden="1" w:unhideWhenUsed="1"/>
    <w:lsdException w:name="Body Text Indent 2" w:semiHidden="1" w:unhideWhenUsed="1"/>
    <w:lsdException w:name="Body Text Indent 3" w:semiHidden="1" w:unhideWhenUsed="1"/>
    <w:lsdException w:name="Block Text" w:semiHidden="1" w:unhideWhenUsed="1"/>
    <w:lsdException w:name="Hyperlink" w:semiHidden="1" w:unhideWhenUsed="1"/>
    <w:lsdException w:name="FollowedHyperlink" w:semiHidden="1" w:unhideWhenUsed="1"/>
    <w:lsdException w:name="Strong" w:uiPriority="22" w:qFormat="1"/>
    <w:lsdException w:name="Emphasis" w:uiPriority="20" w:qFormat="1"/>
    <w:lsdException w:name="Document Map" w:semiHidden="1" w:unhideWhenUsed="1"/>
    <w:lsdException w:name="Plain Text" w:semiHidden="1" w:unhideWhenUsed="1"/>
    <w:lsdException w:name="E-mail Signature" w:semiHidden="1" w:unhideWhenUsed="1"/>
    <w:lsdException w:name="HTML Top of Form" w:semiHidden="1" w:unhideWhenUsed="1"/>
    <w:lsdException w:name="HTML Bottom of Form" w:semiHidden="1" w:unhideWhenUsed="1"/>
    <w:lsdException w:name="Normal (Web)" w:semiHidden="1" w:unhideWhenUsed="1"/>
    <w:lsdException w:name="HTML Acronym" w:semiHidden="1" w:unhideWhenUsed="1"/>
    <w:lsdException w:name="HTML Address" w:semiHidden="1" w:unhideWhenUsed="1"/>
    <w:lsdException w:name="HTML Cite" w:semiHidden="1" w:unhideWhenUsed="1"/>
    <w:lsdException w:name="HTML Code" w:semiHidden="1" w:unhideWhenUsed="1"/>
    <w:lsdException w:name="HTML Definition" w:semiHidden="1" w:unhideWhenUsed="1"/>
    <w:lsdException w:name="HTML Keyboard" w:semiHidden="1" w:unhideWhenUsed="1"/>
    <w:lsdException w:name="HTML Preformatted" w:semiHidden="1" w:unhideWhenUsed="1"/>
    <w:lsdException w:name="HTML Sample" w:semiHidden="1" w:unhideWhenUsed="1"/>
    <w:lsdException w:name="HTML Typewriter" w:semiHidden="1" w:unhideWhenUsed="1"/>
    <w:lsdException w:name="HTML Variable" w:semiHidden="1" w:unhideWhenUsed="1"/>
    <w:lsdException w:name="Normal Table" w:semiHidden="1" w:unhideWhenUsed="1"/>
    <w:lsdException w:name="annotation subject" w:semiHidden="1" w:unhideWhenUsed="1"/>
    <w:lsdException w:name="No List" w:semiHidden="1" w:unhideWhenUsed="1"/>
    <w:lsdException w:name="Outline List 1" w:semiHidden="1" w:unhideWhenUsed="1"/>
    <w:lsdException w:name="Outline List 2" w:semiHidden="1" w:unhideWhenUsed="1"/>
    <w:lsdException w:name="Outline List 3" w:semiHidden="1" w:unhideWhenUsed="1"/>
    <w:lsdException w:name="Table Simple 1" w:semiHidden="1" w:unhideWhenUsed="1"/>
    <w:lsdException w:name="Table Simple 2" w:semiHidden="1" w:unhideWhenUsed="1"/>
    <w:lsdException w:name="Table Simple 3" w:semiHidden="1" w:unhideWhenUsed="1"/>
    <w:lsdException w:name="Table Classic 1" w:semiHidden="1" w:unhideWhenUsed="1"/>
    <w:lsdException w:name="Table Classic 2" w:semiHidden="1" w:unhideWhenUsed="1"/>
    <w:lsdException w:name="Table Classic 3" w:semiHidden="1" w:unhideWhenUsed="1"/>
    <w:lsdException w:name="Table Classic 4" w:semiHidden="1" w:unhideWhenUsed="1"/>
    <w:lsdException w:name="Table Colorful 1" w:semiHidden="1" w:unhideWhenUsed="1"/>
    <w:lsdException w:name="Table Colorful 2" w:semiHidden="1" w:unhideWhenUsed="1"/>
    <w:lsdException w:name="Table Colorful 3" w:semiHidden="1" w:unhideWhenUsed="1"/>
    <w:lsdException w:name="Table Columns 1" w:semiHidden="1" w:unhideWhenUsed="1"/>
    <w:lsdException w:name="Table Columns 2" w:semiHidden="1" w:unhideWhenUsed="1"/>
    <w:lsdException w:name="Table Columns 3" w:semiHidden="1" w:unhideWhenUsed="1"/>
    <w:lsdException w:name="Table Columns 4" w:semiHidden="1" w:unhideWhenUsed="1"/>
    <w:lsdException w:name="Table Columns 5" w:semiHidden="1" w:unhideWhenUsed="1"/>
    <w:lsdException w:name="Table Grid 1" w:semiHidden="1" w:unhideWhenUsed="1"/>
    <w:lsdException w:name="Table Grid 2" w:semiHidden="1" w:unhideWhenUsed="1"/>
    <w:lsdException w:name="Table Grid 3" w:semiHidden="1" w:unhideWhenUsed="1"/>
    <w:lsdException w:name="Table Grid 4" w:semiHidden="1" w:unhideWhenUsed="1"/>
    <w:lsdException w:name="Table Grid 5" w:semiHidden="1" w:unhideWhenUsed="1"/>
    <w:lsdException w:name="Table Grid 6" w:semiHidden="1" w:unhideWhenUsed="1"/>
    <w:lsdException w:name="Table Grid 7" w:semiHidden="1" w:unhideWhenUsed="1"/>
    <w:lsdException w:name="Table Grid 8" w:semiHidden="1" w:unhideWhenUsed="1"/>
    <w:lsdException w:name="Table List 1" w:semiHidden="1" w:unhideWhenUsed="1"/>
    <w:lsdException w:name="Table List 2" w:semiHidden="1" w:unhideWhenUsed="1"/>
    <w:lsdException w:name="Table List 3" w:semiHidden="1" w:unhideWhenUsed="1"/>
    <w:lsdException w:name="Table List 4" w:semiHidden="1" w:unhideWhenUsed="1"/>
    <w:lsdException w:name="Table List 5" w:semiHidden="1" w:unhideWhenUsed="1"/>
    <w:lsdException w:name="Table List 6" w:semiHidden="1" w:unhideWhenUsed="1"/>
    <w:lsdException w:name="Table List 7" w:semiHidden="1" w:unhideWhenUsed="1"/>
    <w:lsdException w:name="Table List 8" w:semiHidden="1" w:unhideWhenUsed="1"/>
    <w:lsdException w:name="Table 3D effects 1" w:semiHidden="1" w:unhideWhenUsed="1"/>
    <w:lsdException w:name="Table 3D effects 2" w:semiHidden="1" w:unhideWhenUsed="1"/>
    <w:lsdException w:name="Table 3D effects 3" w:semiHidden="1" w:unhideWhenUsed="1"/>
    <w:lsdException w:name="Table Contemporary" w:semiHidden="1" w:unhideWhenUsed="1"/>
    <w:lsdException w:name="Table Elegant" w:semiHidden="1" w:unhideWhenUsed="1"/>
    <w:lsdException w:name="Table Professional" w:semiHidden="1" w:unhideWhenUsed="1"/>
    <w:lsdException w:name="Table Subtle 1" w:semiHidden="1" w:unhideWhenUsed="1"/>
    <w:lsdException w:name="Table Subtle 2" w:semiHidden="1" w:unhideWhenUsed="1"/>
    <w:lsdException w:name="Table Web 1" w:semiHidden="1" w:unhideWhenUsed="1"/>
    <w:lsdException w:name="Table Web 2" w:semiHidden="1" w:unhideWhenUsed="1"/>
    <w:lsdException w:name="Table Web 3" w:semiHidden="1" w:unhideWhenUsed="1"/>
    <w:lsdException w:name="Balloon Text" w:semiHidden="1" w:unhideWhenUsed="1"/>
    <w:lsdException w:name="Table Grid" w:uiPriority="39"/>
    <w:lsdException w:name="Table Theme" w:semiHidden="1" w:unhideWhenUsed="1"/>
    <w:lsdException w:name="Placeholder Text" w:semiHidden="1"/>
    <w:lsdException w:name="No Spacing" w:uiPriority="1" w:qFormat="1"/>
    <w:lsdException w:name="Light Shading" w:uiPriority="60"/>
    <w:lsdException w:name="Light List" w:uiPriority="61"/>
    <w:lsdException w:name="Light Grid" w:uiPriority="62"/>
    <w:lsdException w:name="Medium Shading 1" w:uiPriority="63"/>
    <w:lsdException w:name="Medium Shading 2" w:uiPriority="64"/>
    <w:lsdException w:name="Medium List 1" w:uiPriority="65"/>
    <w:lsdException w:name="Medium List 2" w:uiPriority="66"/>
    <w:lsdException w:name="Medium Grid 1" w:uiPriority="67"/>
    <w:lsdException w:name="Medium Grid 2" w:uiPriority="68"/>
    <w:lsdException w:name="Medium Grid 3" w:uiPriority="69"/>
    <w:lsdException w:name="Dark List" w:uiPriority="70"/>
    <w:lsdException w:name="Colorful Shading" w:uiPriority="71"/>
    <w:lsdException w:name="Colorful List" w:uiPriority="72"/>
    <w:lsdException w:name="Colorful Grid" w:uiPriority="73"/>
    <w:lsdException w:name="Light Shading Accent 1" w:uiPriority="60"/>
    <w:lsdException w:name="Light List Accent 1" w:uiPriority="61"/>
    <w:lsdException w:name="Light Grid Accent 1" w:uiPriority="62"/>
    <w:lsdException w:name="Medium Shading 1 Accent 1" w:uiPriority="63"/>
    <w:lsdException w:name="Medium Shading 2 Accent 1" w:uiPriority="64"/>
    <w:lsdException w:name="Medium List 1 Accent 1" w:uiPriority="65"/>
    <w:lsdException w:name="Revision" w:semiHidden="1"/>
    <w:lsdException w:name="List Paragraph" w:uiPriority="34" w:qFormat="1"/>
    <w:lsdException w:name="Quote" w:uiPriority="29" w:qFormat="1"/>
    <w:lsdException w:name="Intense Quote" w:uiPriority="30" w:qFormat="1"/>
    <w:lsdException w:name="Medium List 2 Accent 1" w:uiPriority="66"/>
    <w:lsdException w:name="Medium Grid 1 Accent 1" w:uiPriority="67"/>
    <w:lsdException w:name="Medium Grid 2 Accent 1" w:uiPriority="68"/>
    <w:lsdException w:name="Medium Grid 3 Accent 1" w:uiPriority="69"/>
    <w:lsdException w:name="Dark List Accent 1" w:uiPriority="70"/>
    <w:lsdException w:name="Colorful Shading Accent 1" w:uiPriority="71"/>
    <w:lsdException w:name="Colorful List Accent 1" w:uiPriority="72"/>
    <w:lsdException w:name="Colorful Grid Accent 1" w:uiPriority="73"/>
    <w:lsdException w:name="Light Shading Accent 2" w:uiPriority="60"/>
    <w:lsdException w:name="Light List Accent 2" w:uiPriority="61"/>
    <w:lsdException w:name="Light Grid Accent 2" w:uiPriority="62"/>
    <w:lsdException w:name="Medium Shading 1 Accent 2" w:uiPriority="63"/>
    <w:lsdException w:name="Medium Shading 2 Accent 2" w:uiPriority="64"/>
    <w:lsdException w:name="Medium List 1 Accent 2" w:uiPriority="65"/>
    <w:lsdException w:name="Medium List 2 Accent 2" w:uiPriority="66"/>
    <w:lsdException w:name="Medium Grid 1 Accent 2" w:uiPriority="67"/>
    <w:lsdException w:name="Medium Grid 2 Accent 2" w:uiPriority="68"/>
    <w:lsdException w:name="Medium Grid 3 Accent 2" w:uiPriority="69"/>
    <w:lsdException w:name="Dark List Accent 2" w:uiPriority="70"/>
    <w:lsdException w:name="Colorful Shading Accent 2" w:uiPriority="71"/>
    <w:lsdException w:name="Colorful List Accent 2" w:uiPriority="72"/>
    <w:lsdException w:name="Colorful Grid Accent 2" w:uiPriority="73"/>
    <w:lsdException w:name="Light Shading Accent 3" w:uiPriority="60"/>
    <w:lsdException w:name="Light List Accent 3" w:uiPriority="61"/>
    <w:lsdException w:name="Light Grid Accent 3" w:uiPriority="62"/>
    <w:lsdException w:name="Medium Shading 1 Accent 3" w:uiPriority="63"/>
    <w:lsdException w:name="Medium Shading 2 Accent 3" w:uiPriority="64"/>
    <w:lsdException w:name="Medium List 1 Accent 3" w:uiPriority="65"/>
    <w:lsdException w:name="Medium List 2 Accent 3" w:uiPriority="66"/>
    <w:lsdException w:name="Medium Grid 1 Accent 3" w:uiPriority="67"/>
    <w:lsdException w:name="Medium Grid 2 Accent 3" w:uiPriority="68"/>
    <w:lsdException w:name="Medium Grid 3 Accent 3" w:uiPriority="69"/>
    <w:lsdException w:name="Dark List Accent 3" w:uiPriority="70"/>
    <w:lsdException w:name="Colorful Shading Accent 3" w:uiPriority="71"/>
    <w:lsdException w:name="Colorful List Accent 3" w:uiPriority="72"/>
    <w:lsdException w:name="Colorful Grid Accent 3" w:uiPriority="73"/>
    <w:lsdException w:name="Light Shading Accent 4" w:uiPriority="60"/>
    <w:lsdException w:name="Light List Accent 4" w:uiPriority="61"/>
    <w:lsdException w:name="Light Grid Accent 4" w:uiPriority="62"/>
    <w:lsdException w:name="Medium Shading 1 Accent 4" w:uiPriority="63"/>
    <w:lsdException w:name="Medium Shading 2 Accent 4" w:uiPriority="64"/>
    <w:lsdException w:name="Medium List 1 Accent 4" w:uiPriority="65"/>
    <w:lsdException w:name="Medium List 2 Accent 4" w:uiPriority="66"/>
    <w:lsdException w:name="Medium Grid 1 Accent 4" w:uiPriority="67"/>
    <w:lsdException w:name="Medium Grid 2 Accent 4" w:uiPriority="68"/>
    <w:lsdException w:name="Medium Grid 3 Accent 4" w:uiPriority="69"/>
    <w:lsdException w:name="Dark List Accent 4" w:uiPriority="70"/>
    <w:lsdException w:name="Colorful Shading Accent 4" w:uiPriority="71"/>
    <w:lsdException w:name="Colorful List Accent 4" w:uiPriority="72"/>
    <w:lsdException w:name="Colorful Grid Accent 4" w:uiPriority="73"/>
    <w:lsdException w:name="Light Shading Accent 5" w:uiPriority="60"/>
    <w:lsdException w:name="Light List Accent 5" w:uiPriority="61"/>
    <w:lsdException w:name="Light Grid Accent 5" w:uiPriority="62"/>
    <w:lsdException w:name="Medium Shading 1 Accent 5" w:uiPriority="63"/>
    <w:lsdException w:name="Medium Shading 2 Accent 5" w:uiPriority="64"/>
    <w:lsdException w:name="Medium List 1 Accent 5" w:uiPriority="65"/>
    <w:lsdException w:name="Medium List 2 Accent 5" w:uiPriority="66"/>
    <w:lsdException w:name="Medium Grid 1 Accent 5" w:uiPriority="67"/>
    <w:lsdException w:name="Medium Grid 2 Accent 5" w:uiPriority="68"/>
    <w:lsdException w:name="Medium Grid 3 Accent 5" w:uiPriority="69"/>
    <w:lsdException w:name="Dark List Accent 5" w:uiPriority="70"/>
    <w:lsdException w:name="Colorful Shading Accent 5" w:uiPriority="71"/>
    <w:lsdException w:name="Colorful List Accent 5" w:uiPriority="72"/>
    <w:lsdException w:name="Colorful Grid Accent 5" w:uiPriority="73"/>
    <w:lsdException w:name="Light Shading Accent 6" w:uiPriority="60"/>
    <w:lsdException w:name="Light List Accent 6" w:uiPriority="61"/>
    <w:lsdException w:name="Light Grid Accent 6" w:uiPriority="62"/>
    <w:lsdException w:name="Medium Shading 1 Accent 6" w:uiPriority="63"/>
    <w:lsdException w:name="Medium Shading 2 Accent 6" w:uiPriority="64"/>
    <w:lsdException w:name="Medium List 1 Accent 6" w:uiPriority="65"/>
    <w:lsdException w:name="Medium List 2 Accent 6" w:uiPriority="66"/>
    <w:lsdException w:name="Medium Grid 1 Accent 6" w:uiPriority="67"/>
    <w:lsdException w:name="Medium Grid 2 Accent 6" w:uiPriority="68"/>
    <w:lsdException w:name="Medium Grid 3 Accent 6" w:uiPriority="69"/>
    <w:lsdException w:name="Dark List Accent 6" w:uiPriority="70"/>
    <w:lsdException w:name="Colorful Shading Accent 6" w:uiPriority="71"/>
    <w:lsdException w:name="Colorful List Accent 6" w:uiPriority="72"/>
    <w:lsdException w:name="Colorful Grid Accent 6" w:uiPriority="73"/>
    <w:lsdException w:name="Subtle Emphasis" w:uiPriority="19" w:qFormat="1"/>
    <w:lsdException w:name="Intense Emphasis" w:uiPriority="21" w:qFormat="1"/>
    <w:lsdException w:name="Subtle Reference" w:uiPriority="31" w:qFormat="1"/>
    <w:lsdException w:name="Intense Reference" w:uiPriority="32" w:qFormat="1"/>
    <w:lsdException w:name="Book Title" w:uiPriority="33" w:qFormat="1"/>
    <w:lsdException w:name="Bibliography" w:semiHidden="1" w:uiPriority="37" w:unhideWhenUsed="1"/>
    <w:lsdException w:name="TOC Heading" w:semiHidden="1" w:uiPriority="39" w:unhideWhenUsed="1" w:qFormat="1"/>
    <w:lsdException w:name="Plain Table 1" w:uiPriority="41"/>
    <w:lsdException w:name="Plain Table 2" w:uiPriority="42"/>
    <w:lsdException w:name="Plain Table 3" w:uiPriority="43"/>
    <w:lsdException w:name="Plain Table 4" w:uiPriority="44"/>
    <w:lsdException w:name="Plain Table 5" w:uiPriority="45"/>
    <w:lsdException w:name="Grid Table Light" w:uiPriority="40"/>
    <w:lsdException w:name="Grid Table 1 Light" w:uiPriority="46"/>
    <w:lsdException w:name="Grid Table 2" w:uiPriority="47"/>
    <w:lsdException w:name="Grid Table 3" w:uiPriority="48"/>
    <w:lsdException w:name="Grid Table 4" w:uiPriority="49"/>
    <w:lsdException w:name="Grid Table 5 Dark" w:uiPriority="50"/>
    <w:lsdException w:name="Grid Table 6 Colorful" w:uiPriority="51"/>
    <w:lsdException w:name="Grid Table 7 Colorful" w:uiPriority="52"/>
    <w:lsdException w:name="Grid Table 1 Light Accent 1" w:uiPriority="46"/>
    <w:lsdException w:name="Grid Table 2 Accent 1" w:uiPriority="47"/>
    <w:lsdException w:name="Grid Table 3 Accent 1" w:uiPriority="48"/>
    <w:lsdException w:name="Grid Table 4 Accent 1" w:uiPriority="49"/>
    <w:lsdException w:name="Grid Table 5 Dark Accent 1" w:uiPriority="50"/>
    <w:lsdException w:name="Grid Table 6 Colorful Accent 1" w:uiPriority="51"/>
    <w:lsdException w:name="Grid Table 7 Colorful Accent 1" w:uiPriority="52"/>
    <w:lsdException w:name="Grid Table 1 Light Accent 2" w:uiPriority="46"/>
    <w:lsdException w:name="Grid Table 2 Accent 2" w:uiPriority="47"/>
    <w:lsdException w:name="Grid Table 3 Accent 2" w:uiPriority="48"/>
    <w:lsdException w:name="Grid Table 4 Accent 2" w:uiPriority="49"/>
    <w:lsdException w:name="Grid Table 5 Dark Accent 2" w:uiPriority="50"/>
    <w:lsdException w:name="Grid Table 6 Colorful Accent 2" w:uiPriority="51"/>
    <w:lsdException w:name="Grid Table 7 Colorful Accent 2" w:uiPriority="52"/>
    <w:lsdException w:name="Grid Table 1 Light Accent 3" w:uiPriority="46"/>
    <w:lsdException w:name="Grid Table 2 Accent 3" w:uiPriority="47"/>
    <w:lsdException w:name="Grid Table 3 Accent 3" w:uiPriority="48"/>
    <w:lsdException w:name="Grid Table 4 Accent 3" w:uiPriority="49"/>
    <w:lsdException w:name="Grid Table 5 Dark Accent 3" w:uiPriority="50"/>
    <w:lsdException w:name="Grid Table 6 Colorful Accent 3" w:uiPriority="51"/>
    <w:lsdException w:name="Grid Table 7 Colorful Accent 3" w:uiPriority="52"/>
    <w:lsdException w:name="Grid Table 1 Light Accent 4" w:uiPriority="46"/>
    <w:lsdException w:name="Grid Table 2 Accent 4" w:uiPriority="47"/>
    <w:lsdException w:name="Grid Table 3 Accent 4" w:uiPriority="48"/>
    <w:lsdException w:name="Grid Table 4 Accent 4" w:uiPriority="49"/>
    <w:lsdException w:name="Grid Table 5 Dark Accent 4" w:uiPriority="50"/>
    <w:lsdException w:name="Grid Table 6 Colorful Accent 4" w:uiPriority="51"/>
    <w:lsdException w:name="Grid Table 7 Colorful Accent 4" w:uiPriority="52"/>
    <w:lsdException w:name="Grid Table 1 Light Accent 5" w:uiPriority="46"/>
    <w:lsdException w:name="Grid Table 2 Accent 5" w:uiPriority="47"/>
    <w:lsdException w:name="Grid Table 3 Accent 5" w:uiPriority="48"/>
    <w:lsdException w:name="Grid Table 4 Accent 5" w:uiPriority="49"/>
    <w:lsdException w:name="Grid Table 5 Dark Accent 5" w:uiPriority="50"/>
    <w:lsdException w:name="Grid Table 6 Colorful Accent 5" w:uiPriority="51"/>
    <w:lsdException w:name="Grid Table 7 Colorful Accent 5" w:uiPriority="52"/>
    <w:lsdException w:name="Grid Table 1 Light Accent 6" w:uiPriority="46"/>
    <w:lsdException w:name="Grid Table 2 Accent 6" w:uiPriority="47"/>
    <w:lsdException w:name="Grid Table 3 Accent 6" w:uiPriority="48"/>
    <w:lsdException w:name="Grid Table 4 Accent 6" w:uiPriority="49"/>
    <w:lsdException w:name="Grid Table 5 Dark Accent 6" w:uiPriority="50"/>
    <w:lsdException w:name="Grid Table 6 Colorful Accent 6" w:uiPriority="51"/>
    <w:lsdException w:name="Grid Table 7 Colorful Accent 6" w:uiPriority="52"/>
    <w:lsdException w:name="List Table 1 Light" w:uiPriority="46"/>
    <w:lsdException w:name="List Table 2" w:uiPriority="47"/>
    <w:lsdException w:name="List Table 3" w:uiPriority="48"/>
    <w:lsdException w:name="List Table 4" w:uiPriority="49"/>
    <w:lsdException w:name="List Table 5 Dark" w:uiPriority="50"/>
    <w:lsdException w:name="List Table 6 Colorful" w:uiPriority="51"/>
    <w:lsdException w:name="List Table 7 Colorful" w:uiPriority="52"/>
    <w:lsdException w:name="List Table 1 Light Accent 1" w:uiPriority="46"/>
    <w:lsdException w:name="List Table 2 Accent 1" w:uiPriority="47"/>
    <w:lsdException w:name="List Table 3 Accent 1" w:uiPriority="48"/>
    <w:lsdException w:name="List Table 4 Accent 1" w:uiPriority="49"/>
    <w:lsdException w:name="List Table 5 Dark Accent 1" w:uiPriority="50"/>
    <w:lsdException w:name="List Table 6 Colorful Accent 1" w:uiPriority="51"/>
    <w:lsdException w:name="List Table 7 Colorful Accent 1" w:uiPriority="52"/>
    <w:lsdException w:name="List Table 1 Light Accent 2" w:uiPriority="46"/>
    <w:lsdException w:name="List Table 2 Accent 2" w:uiPriority="47"/>
    <w:lsdException w:name="List Table 3 Accent 2" w:uiPriority="48"/>
    <w:lsdException w:name="List Table 4 Accent 2" w:uiPriority="49"/>
    <w:lsdException w:name="List Table 5 Dark Accent 2" w:uiPriority="50"/>
    <w:lsdException w:name="List Table 6 Colorful Accent 2" w:uiPriority="51"/>
    <w:lsdException w:name="List Table 7 Colorful Accent 2" w:uiPriority="52"/>
    <w:lsdException w:name="List Table 1 Light Accent 3" w:uiPriority="46"/>
    <w:lsdException w:name="List Table 2 Accent 3" w:uiPriority="47"/>
    <w:lsdException w:name="List Table 3 Accent 3" w:uiPriority="48"/>
    <w:lsdException w:name="List Table 4 Accent 3" w:uiPriority="49"/>
    <w:lsdException w:name="List Table 5 Dark Accent 3" w:uiPriority="50"/>
    <w:lsdException w:name="List Table 6 Colorful Accent 3" w:uiPriority="51"/>
    <w:lsdException w:name="List Table 7 Colorful Accent 3" w:uiPriority="52"/>
    <w:lsdException w:name="List Table 1 Light Accent 4" w:uiPriority="46"/>
    <w:lsdException w:name="List Table 2 Accent 4" w:uiPriority="47"/>
    <w:lsdException w:name="List Table 3 Accent 4" w:uiPriority="48"/>
    <w:lsdException w:name="List Table 4 Accent 4" w:uiPriority="49"/>
    <w:lsdException w:name="List Table 5 Dark Accent 4" w:uiPriority="50"/>
    <w:lsdException w:name="List Table 6 Colorful Accent 4" w:uiPriority="51"/>
    <w:lsdException w:name="List Table 7 Colorful Accent 4" w:uiPriority="52"/>
    <w:lsdException w:name="List Table 1 Light Accent 5" w:uiPriority="46"/>
    <w:lsdException w:name="List Table 2 Accent 5" w:uiPriority="47"/>
    <w:lsdException w:name="List Table 3 Accent 5" w:uiPriority="48"/>
    <w:lsdException w:name="List Table 4 Accent 5" w:uiPriority="49"/>
    <w:lsdException w:name="List Table 5 Dark Accent 5" w:uiPriority="50"/>
    <w:lsdException w:name="List Table 6 Colorful Accent 5" w:uiPriority="51"/>
    <w:lsdException w:name="List Table 7 Colorful Accent 5" w:uiPriority="52"/>
    <w:lsdException w:name="List Table 1 Light Accent 6" w:uiPriority="46"/>
    <w:lsdException w:name="List Table 2 Accent 6" w:uiPriority="47"/>
    <w:lsdException w:name="List Table 3 Accent 6" w:uiPriority="48"/>
    <w:lsdException w:name="List Table 4 Accent 6" w:uiPriority="49"/>
    <w:lsdException w:name="List Table 5 Dark Accent 6" w:uiPriority="50"/>
    <w:lsdException w:name="List Table 6 Colorful Accent 6" w:uiPriority="51"/>
    <w:lsdException w:name="List Table 7 Colorful Accent 6" w:uiPriority="52"/>
  </w:latentStyles>
  <w:style w:type="paragraph" w:default="1" w:styleId="Normalny">
    <w:name w:val="Normal"/>
    <w:qFormat/>
    <w:rsid w:val="00C8305D"/>
    <w:pPr>
      <w:spacing w:after="0" w:line="240" w:lineRule="auto"/>
    </w:pPr>
    <w:rPr>
      <w:rFonts w:ascii="Times New Roman" w:eastAsia="Times New Roman" w:hAnsi="Times New Roman" w:cs="Times New Roman"/>
      <w:sz w:val="24"/>
      <w:szCs w:val="24"/>
      <w:lang w:eastAsia="pl-PL"/>
    </w:rPr>
  </w:style>
  <w:style w:type="paragraph" w:styleId="Nagwek4">
    <w:name w:val="heading 4"/>
    <w:basedOn w:val="Normalny"/>
    <w:next w:val="Normalny"/>
    <w:link w:val="Nagwek4Znak"/>
    <w:unhideWhenUsed/>
    <w:qFormat/>
    <w:rsid w:val="00C8305D"/>
    <w:pPr>
      <w:keepNext/>
      <w:spacing w:before="240" w:after="60"/>
      <w:outlineLvl w:val="3"/>
    </w:pPr>
    <w:rPr>
      <w:rFonts w:ascii="Calibri" w:hAnsi="Calibri"/>
      <w:b/>
      <w:bCs/>
      <w:sz w:val="28"/>
      <w:szCs w:val="28"/>
    </w:rPr>
  </w:style>
  <w:style w:type="character" w:default="1" w:styleId="Domylnaczcionkaakapitu">
    <w:name w:val="Default Paragraph Font"/>
    <w:uiPriority w:val="1"/>
    <w:semiHidden/>
    <w:unhideWhenUsed/>
  </w:style>
  <w:style w:type="table" w:default="1" w:styleId="Standardowy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Bezlisty">
    <w:name w:val="No List"/>
    <w:uiPriority w:val="99"/>
    <w:semiHidden/>
    <w:unhideWhenUsed/>
  </w:style>
  <w:style w:type="character" w:customStyle="1" w:styleId="Nagwek4Znak">
    <w:name w:val="Nagłówek 4 Znak"/>
    <w:basedOn w:val="Domylnaczcionkaakapitu"/>
    <w:link w:val="Nagwek4"/>
    <w:rsid w:val="00C8305D"/>
    <w:rPr>
      <w:rFonts w:ascii="Calibri" w:eastAsia="Times New Roman" w:hAnsi="Calibri" w:cs="Times New Roman"/>
      <w:b/>
      <w:bCs/>
      <w:sz w:val="28"/>
      <w:szCs w:val="28"/>
      <w:lang w:eastAsia="pl-PL"/>
    </w:rPr>
  </w:style>
  <w:style w:type="paragraph" w:styleId="Tekstpodstawowy">
    <w:name w:val="Body Text"/>
    <w:aliases w:val="a2"/>
    <w:basedOn w:val="Normalny"/>
    <w:link w:val="TekstpodstawowyZnak"/>
    <w:unhideWhenUsed/>
    <w:rsid w:val="00C8305D"/>
    <w:pPr>
      <w:widowControl w:val="0"/>
      <w:shd w:val="clear" w:color="auto" w:fill="FFFFFF"/>
      <w:autoSpaceDE w:val="0"/>
      <w:autoSpaceDN w:val="0"/>
      <w:adjustRightInd w:val="0"/>
      <w:spacing w:before="293" w:line="269" w:lineRule="exact"/>
    </w:pPr>
  </w:style>
  <w:style w:type="character" w:customStyle="1" w:styleId="TekstpodstawowyZnak">
    <w:name w:val="Tekst podstawowy Znak"/>
    <w:basedOn w:val="Domylnaczcionkaakapitu"/>
    <w:link w:val="Tekstpodstawowy"/>
    <w:rsid w:val="00C8305D"/>
    <w:rPr>
      <w:rFonts w:ascii="Times New Roman" w:eastAsia="Times New Roman" w:hAnsi="Times New Roman" w:cs="Times New Roman"/>
      <w:sz w:val="24"/>
      <w:szCs w:val="24"/>
      <w:shd w:val="clear" w:color="auto" w:fill="FFFFFF"/>
      <w:lang w:eastAsia="pl-PL"/>
    </w:rPr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mc:Ignorable="w14 w15">
  <w:optimizeForBrowser/>
  <w:allowPNG/>
</w:webSettings>
</file>

<file path=word/_rels/document.xml.rels><?xml version="1.0" encoding="UTF-8" standalone="yes"?>
<Relationships xmlns="http://schemas.openxmlformats.org/package/2006/relationships"><Relationship Id="rId3" Type="http://schemas.openxmlformats.org/officeDocument/2006/relationships/settings" Target="settings.xml"/><Relationship Id="rId2" Type="http://schemas.openxmlformats.org/officeDocument/2006/relationships/styles" Target="styles.xml"/><Relationship Id="rId1" Type="http://schemas.openxmlformats.org/officeDocument/2006/relationships/numbering" Target="numbering.xml"/><Relationship Id="rId6" Type="http://schemas.openxmlformats.org/officeDocument/2006/relationships/theme" Target="theme/theme1.xml"/><Relationship Id="rId5" Type="http://schemas.openxmlformats.org/officeDocument/2006/relationships/fontTable" Target="fontTable.xml"/><Relationship Id="rId4" Type="http://schemas.openxmlformats.org/officeDocument/2006/relationships/webSettings" Target="webSettings.xml"/></Relationships>
</file>

<file path=word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</Template>
  <TotalTime>1</TotalTime>
  <Pages>9</Pages>
  <Words>2525</Words>
  <Characters>15153</Characters>
  <Application>Microsoft Office Word</Application>
  <DocSecurity>0</DocSecurity>
  <Lines>126</Lines>
  <Paragraphs>35</Paragraphs>
  <ScaleCrop>false</ScaleCrop>
  <HeadingPairs>
    <vt:vector size="2" baseType="variant">
      <vt:variant>
        <vt:lpstr>Tytuł</vt:lpstr>
      </vt:variant>
      <vt:variant>
        <vt:i4>1</vt:i4>
      </vt:variant>
    </vt:vector>
  </HeadingPairs>
  <TitlesOfParts>
    <vt:vector size="1" baseType="lpstr">
      <vt:lpstr/>
    </vt:vector>
  </TitlesOfParts>
  <Company/>
  <LinksUpToDate>false</LinksUpToDate>
  <CharactersWithSpaces>17643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Sycowska Gospodarka Komunalna Sp. z o.o.</dc:creator>
  <cp:keywords/>
  <dc:description/>
  <cp:lastModifiedBy>Sycowska Gospodarka Komunalna Sp. z o.o.</cp:lastModifiedBy>
  <cp:revision>2</cp:revision>
  <dcterms:created xsi:type="dcterms:W3CDTF">2017-09-11T11:54:00Z</dcterms:created>
  <dcterms:modified xsi:type="dcterms:W3CDTF">2017-09-11T11:55:00Z</dcterms:modified>
</cp:coreProperties>
</file>