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word/document.xml" ContentType="application/vnd.openxmlformats-officedocument.wordprocessingml.document.main+xml"/>
  <Override PartName="/word/numbering.xml" ContentType="application/vnd.openxmlformats-officedocument.wordprocessingml.numbering+xml"/>
  <Override PartName="/word/styles.xml" ContentType="application/vnd.openxmlformats-officedocument.wordprocessingml.styles+xml"/>
  <Override PartName="/word/settings.xml" ContentType="application/vnd.openxmlformats-officedocument.wordprocessingml.settings+xml"/>
  <Override PartName="/word/webSettings.xml" ContentType="application/vnd.openxmlformats-officedocument.wordprocessingml.webSettings+xml"/>
  <Override PartName="/word/fontTable.xml" ContentType="application/vnd.openxmlformats-officedocument.wordprocessingml.fontTable+xml"/>
  <Override PartName="/word/theme/theme1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word/document.xml"/></Relationships>
</file>

<file path=word/document.xml><?xml version="1.0" encoding="utf-8"?>
<w:document xmlns:wpc="http://schemas.microsoft.com/office/word/2010/wordprocessingCanvas" xmlns:mc="http://schemas.openxmlformats.org/markup-compatibility/2006" xmlns:o="urn:schemas-microsoft-com:office:office" xmlns:r="http://schemas.openxmlformats.org/officeDocument/2006/relationships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mc:Ignorable="w14 w15 wp14">
  <w:body>
    <w:p w:rsidR="00052CB8" w:rsidRPr="00627155" w:rsidRDefault="00052CB8" w:rsidP="00052CB8">
      <w:pPr>
        <w:pStyle w:val="Nagwek4"/>
        <w:spacing w:line="360" w:lineRule="auto"/>
        <w:rPr>
          <w:rFonts w:ascii="Times New Roman" w:hAnsi="Times New Roman"/>
          <w:sz w:val="20"/>
          <w:szCs w:val="20"/>
        </w:rPr>
      </w:pPr>
      <w:r>
        <w:rPr>
          <w:rFonts w:ascii="Times New Roman" w:hAnsi="Times New Roman"/>
          <w:sz w:val="20"/>
          <w:szCs w:val="20"/>
        </w:rPr>
        <w:t>Załącznik nr 2</w:t>
      </w:r>
      <w:r w:rsidRPr="00627155">
        <w:rPr>
          <w:rFonts w:ascii="Times New Roman" w:hAnsi="Times New Roman"/>
          <w:sz w:val="20"/>
          <w:szCs w:val="20"/>
        </w:rPr>
        <w:t xml:space="preserve">– Wzór Formularza Oferty </w:t>
      </w:r>
      <w:bookmarkStart w:id="0" w:name="_GoBack"/>
      <w:bookmarkEnd w:id="0"/>
    </w:p>
    <w:p w:rsidR="00052CB8" w:rsidRPr="00627155" w:rsidRDefault="00052CB8" w:rsidP="00052CB8">
      <w:pPr>
        <w:spacing w:line="360" w:lineRule="auto"/>
        <w:rPr>
          <w:b/>
          <w:sz w:val="20"/>
          <w:szCs w:val="20"/>
        </w:rPr>
      </w:pPr>
    </w:p>
    <w:p w:rsidR="00052CB8" w:rsidRPr="00627155" w:rsidRDefault="00052CB8" w:rsidP="00052CB8">
      <w:pPr>
        <w:keepNext/>
        <w:spacing w:line="360" w:lineRule="auto"/>
        <w:jc w:val="center"/>
        <w:outlineLvl w:val="4"/>
        <w:rPr>
          <w:b/>
          <w:bCs/>
          <w:sz w:val="20"/>
          <w:szCs w:val="20"/>
        </w:rPr>
      </w:pPr>
      <w:r w:rsidRPr="00627155">
        <w:rPr>
          <w:b/>
          <w:bCs/>
          <w:sz w:val="20"/>
          <w:szCs w:val="20"/>
        </w:rPr>
        <w:t xml:space="preserve">FORMULARZ OFERTY </w:t>
      </w:r>
    </w:p>
    <w:p w:rsidR="00052CB8" w:rsidRPr="00627155" w:rsidRDefault="00052CB8" w:rsidP="00052CB8">
      <w:pPr>
        <w:rPr>
          <w:sz w:val="20"/>
          <w:szCs w:val="20"/>
        </w:rPr>
      </w:pPr>
    </w:p>
    <w:p w:rsidR="00052CB8" w:rsidRPr="00627155" w:rsidRDefault="00052CB8" w:rsidP="00052CB8">
      <w:pPr>
        <w:spacing w:line="360" w:lineRule="auto"/>
        <w:ind w:left="426" w:hanging="426"/>
        <w:jc w:val="both"/>
        <w:rPr>
          <w:b/>
          <w:sz w:val="20"/>
          <w:szCs w:val="20"/>
        </w:rPr>
      </w:pPr>
      <w:r w:rsidRPr="00627155">
        <w:rPr>
          <w:sz w:val="20"/>
          <w:szCs w:val="20"/>
        </w:rPr>
        <w:t xml:space="preserve">na: </w:t>
      </w:r>
      <w:r w:rsidRPr="00627155">
        <w:rPr>
          <w:sz w:val="20"/>
          <w:szCs w:val="20"/>
        </w:rPr>
        <w:tab/>
      </w:r>
      <w:r w:rsidRPr="00627155">
        <w:rPr>
          <w:b/>
          <w:sz w:val="20"/>
          <w:szCs w:val="20"/>
        </w:rPr>
        <w:t>„Pełnienie funkcji Inżyniera Kontraktu dla Projektu pn</w:t>
      </w:r>
      <w:r>
        <w:rPr>
          <w:b/>
          <w:sz w:val="20"/>
          <w:szCs w:val="20"/>
        </w:rPr>
        <w:t xml:space="preserve">. Budowa sieci wodociągowej, rozdzielczej kanalizacji sanitarnej i deszczowej wraz z przyłączami w ul. Oleśnickiej </w:t>
      </w:r>
      <w:r w:rsidRPr="00627155">
        <w:rPr>
          <w:b/>
          <w:sz w:val="20"/>
          <w:szCs w:val="20"/>
        </w:rPr>
        <w:t>”</w:t>
      </w:r>
    </w:p>
    <w:p w:rsidR="00052CB8" w:rsidRPr="00627155" w:rsidRDefault="00052CB8" w:rsidP="00052CB8">
      <w:pPr>
        <w:spacing w:line="360" w:lineRule="auto"/>
        <w:ind w:left="426" w:hanging="426"/>
        <w:jc w:val="both"/>
        <w:rPr>
          <w:b/>
          <w:sz w:val="20"/>
          <w:szCs w:val="20"/>
        </w:rPr>
      </w:pPr>
    </w:p>
    <w:tbl>
      <w:tblPr>
        <w:tblW w:w="9540" w:type="dxa"/>
        <w:tblInd w:w="-290" w:type="dxa"/>
        <w:tblLayout w:type="fixed"/>
        <w:tblCellMar>
          <w:left w:w="70" w:type="dxa"/>
          <w:right w:w="70" w:type="dxa"/>
        </w:tblCellMar>
        <w:tblLook w:val="0000" w:firstRow="0" w:lastRow="0" w:firstColumn="0" w:lastColumn="0" w:noHBand="0" w:noVBand="0"/>
      </w:tblPr>
      <w:tblGrid>
        <w:gridCol w:w="6840"/>
        <w:gridCol w:w="2700"/>
      </w:tblGrid>
      <w:tr w:rsidR="00052CB8" w:rsidRPr="00627155" w:rsidTr="00FC65DE">
        <w:tblPrEx>
          <w:tblCellMar>
            <w:top w:w="0" w:type="dxa"/>
            <w:bottom w:w="0" w:type="dxa"/>
          </w:tblCellMar>
        </w:tblPrEx>
        <w:tc>
          <w:tcPr>
            <w:tcW w:w="6840" w:type="dxa"/>
          </w:tcPr>
          <w:p w:rsidR="00052CB8" w:rsidRPr="00627155" w:rsidRDefault="00052CB8" w:rsidP="00FC65DE">
            <w:pPr>
              <w:keepNext/>
              <w:ind w:firstLine="290"/>
              <w:outlineLvl w:val="5"/>
              <w:rPr>
                <w:bCs/>
                <w:sz w:val="20"/>
                <w:szCs w:val="20"/>
              </w:rPr>
            </w:pPr>
            <w:r w:rsidRPr="00627155">
              <w:rPr>
                <w:bCs/>
                <w:sz w:val="20"/>
                <w:szCs w:val="20"/>
              </w:rPr>
              <w:t xml:space="preserve">Nr referencyjny nadany sprawie przez Zamawiającego </w:t>
            </w:r>
          </w:p>
        </w:tc>
        <w:tc>
          <w:tcPr>
            <w:tcW w:w="2700" w:type="dxa"/>
          </w:tcPr>
          <w:p w:rsidR="00052CB8" w:rsidRPr="00627155" w:rsidRDefault="00052CB8" w:rsidP="00FC65DE">
            <w:pPr>
              <w:keepNext/>
              <w:jc w:val="right"/>
              <w:outlineLvl w:val="5"/>
              <w:rPr>
                <w:bCs/>
                <w:sz w:val="20"/>
                <w:szCs w:val="20"/>
              </w:rPr>
            </w:pPr>
            <w:r>
              <w:rPr>
                <w:bCs/>
                <w:sz w:val="20"/>
                <w:szCs w:val="20"/>
              </w:rPr>
              <w:t>Z/3/EC/2017</w:t>
            </w:r>
          </w:p>
        </w:tc>
      </w:tr>
    </w:tbl>
    <w:p w:rsidR="00052CB8" w:rsidRPr="00627155" w:rsidRDefault="00052CB8" w:rsidP="00052CB8">
      <w:pPr>
        <w:spacing w:line="360" w:lineRule="auto"/>
        <w:jc w:val="both"/>
        <w:rPr>
          <w:sz w:val="20"/>
          <w:szCs w:val="20"/>
        </w:rPr>
      </w:pPr>
    </w:p>
    <w:p w:rsidR="00052CB8" w:rsidRPr="00627155" w:rsidRDefault="00052CB8" w:rsidP="00052CB8">
      <w:pPr>
        <w:numPr>
          <w:ilvl w:val="0"/>
          <w:numId w:val="2"/>
        </w:numPr>
        <w:tabs>
          <w:tab w:val="num" w:pos="360"/>
        </w:tabs>
        <w:spacing w:line="360" w:lineRule="auto"/>
        <w:ind w:left="360"/>
        <w:rPr>
          <w:b/>
          <w:sz w:val="20"/>
          <w:szCs w:val="20"/>
        </w:rPr>
      </w:pPr>
      <w:r w:rsidRPr="00627155">
        <w:rPr>
          <w:b/>
          <w:sz w:val="20"/>
          <w:szCs w:val="20"/>
        </w:rPr>
        <w:t>ZAMAWIAJĄCY:</w:t>
      </w:r>
    </w:p>
    <w:p w:rsidR="00052CB8" w:rsidRPr="00627155" w:rsidRDefault="00052CB8" w:rsidP="00052CB8">
      <w:pPr>
        <w:spacing w:line="360" w:lineRule="auto"/>
        <w:rPr>
          <w:sz w:val="20"/>
          <w:szCs w:val="20"/>
        </w:rPr>
      </w:pPr>
      <w:r w:rsidRPr="00627155">
        <w:rPr>
          <w:sz w:val="20"/>
          <w:szCs w:val="20"/>
        </w:rPr>
        <w:t>Sycowska Gospodarka Komunalna Sp. z o.o.</w:t>
      </w:r>
    </w:p>
    <w:p w:rsidR="00052CB8" w:rsidRPr="00627155" w:rsidRDefault="00052CB8" w:rsidP="00052CB8">
      <w:pPr>
        <w:spacing w:line="360" w:lineRule="auto"/>
        <w:rPr>
          <w:sz w:val="20"/>
          <w:szCs w:val="20"/>
        </w:rPr>
      </w:pPr>
      <w:r w:rsidRPr="00627155">
        <w:rPr>
          <w:sz w:val="20"/>
          <w:szCs w:val="20"/>
        </w:rPr>
        <w:t>ul. Wrocławska 8</w:t>
      </w:r>
    </w:p>
    <w:p w:rsidR="00052CB8" w:rsidRPr="00627155" w:rsidRDefault="00052CB8" w:rsidP="00052CB8">
      <w:pPr>
        <w:spacing w:line="360" w:lineRule="auto"/>
        <w:rPr>
          <w:sz w:val="20"/>
          <w:szCs w:val="20"/>
        </w:rPr>
      </w:pPr>
      <w:r w:rsidRPr="00627155">
        <w:rPr>
          <w:sz w:val="20"/>
          <w:szCs w:val="20"/>
        </w:rPr>
        <w:t>56-500 Syców</w:t>
      </w:r>
    </w:p>
    <w:p w:rsidR="00052CB8" w:rsidRPr="00627155" w:rsidRDefault="00052CB8" w:rsidP="00052CB8">
      <w:pPr>
        <w:spacing w:line="360" w:lineRule="auto"/>
        <w:rPr>
          <w:sz w:val="20"/>
          <w:szCs w:val="20"/>
        </w:rPr>
      </w:pPr>
    </w:p>
    <w:p w:rsidR="00052CB8" w:rsidRPr="00627155" w:rsidRDefault="00052CB8" w:rsidP="00052CB8">
      <w:pPr>
        <w:numPr>
          <w:ilvl w:val="0"/>
          <w:numId w:val="2"/>
        </w:numPr>
        <w:tabs>
          <w:tab w:val="num" w:pos="240"/>
        </w:tabs>
        <w:spacing w:line="360" w:lineRule="auto"/>
        <w:ind w:left="238" w:hanging="238"/>
        <w:rPr>
          <w:b/>
          <w:sz w:val="20"/>
          <w:szCs w:val="20"/>
        </w:rPr>
      </w:pPr>
      <w:r w:rsidRPr="00627155">
        <w:rPr>
          <w:b/>
          <w:sz w:val="20"/>
          <w:szCs w:val="20"/>
        </w:rPr>
        <w:t>WYKONAWCA:</w:t>
      </w:r>
    </w:p>
    <w:p w:rsidR="00052CB8" w:rsidRPr="00627155" w:rsidRDefault="00052CB8" w:rsidP="00052CB8">
      <w:pPr>
        <w:tabs>
          <w:tab w:val="num" w:pos="240"/>
        </w:tabs>
        <w:spacing w:line="360" w:lineRule="auto"/>
        <w:ind w:left="238" w:hanging="238"/>
        <w:jc w:val="both"/>
        <w:rPr>
          <w:sz w:val="20"/>
          <w:szCs w:val="20"/>
        </w:rPr>
      </w:pPr>
      <w:r w:rsidRPr="00627155">
        <w:rPr>
          <w:sz w:val="20"/>
          <w:szCs w:val="20"/>
        </w:rPr>
        <w:t xml:space="preserve">Niniejsza oferta zostaje złożona przez: </w:t>
      </w:r>
      <w:r w:rsidRPr="00627155">
        <w:rPr>
          <w:sz w:val="20"/>
          <w:szCs w:val="20"/>
        </w:rPr>
        <w:tab/>
      </w:r>
      <w:r w:rsidRPr="00627155">
        <w:rPr>
          <w:sz w:val="20"/>
          <w:szCs w:val="20"/>
        </w:rPr>
        <w:tab/>
      </w:r>
      <w:r w:rsidRPr="00627155">
        <w:rPr>
          <w:sz w:val="20"/>
          <w:szCs w:val="20"/>
        </w:rPr>
        <w:tab/>
      </w:r>
      <w:r w:rsidRPr="00627155">
        <w:rPr>
          <w:sz w:val="20"/>
          <w:szCs w:val="20"/>
        </w:rPr>
        <w:tab/>
      </w:r>
      <w:r w:rsidRPr="00627155">
        <w:rPr>
          <w:sz w:val="20"/>
          <w:szCs w:val="20"/>
        </w:rPr>
        <w:tab/>
      </w:r>
    </w:p>
    <w:tbl>
      <w:tblPr>
        <w:tblW w:w="9212" w:type="dxa"/>
        <w:jc w:val="center"/>
        <w:tblBorders>
          <w:top w:val="single" w:sz="12" w:space="0" w:color="auto"/>
          <w:left w:val="single" w:sz="12" w:space="0" w:color="auto"/>
          <w:bottom w:val="single" w:sz="12" w:space="0" w:color="auto"/>
          <w:right w:val="single" w:sz="12" w:space="0" w:color="auto"/>
          <w:insideH w:val="single" w:sz="4" w:space="0" w:color="auto"/>
          <w:insideV w:val="single" w:sz="4" w:space="0" w:color="auto"/>
        </w:tblBorders>
        <w:tblLayout w:type="fixed"/>
        <w:tblCellMar>
          <w:left w:w="70" w:type="dxa"/>
          <w:right w:w="70" w:type="dxa"/>
        </w:tblCellMar>
        <w:tblLook w:val="0000" w:firstRow="0" w:lastRow="0" w:firstColumn="0" w:lastColumn="0" w:noHBand="0" w:noVBand="0"/>
      </w:tblPr>
      <w:tblGrid>
        <w:gridCol w:w="2770"/>
        <w:gridCol w:w="3960"/>
        <w:gridCol w:w="2482"/>
      </w:tblGrid>
      <w:tr w:rsidR="00052CB8" w:rsidRPr="00627155" w:rsidTr="00FC65DE">
        <w:tblPrEx>
          <w:tblCellMar>
            <w:top w:w="0" w:type="dxa"/>
            <w:bottom w:w="0" w:type="dxa"/>
          </w:tblCellMar>
        </w:tblPrEx>
        <w:trPr>
          <w:jc w:val="center"/>
        </w:trPr>
        <w:tc>
          <w:tcPr>
            <w:tcW w:w="2770" w:type="dxa"/>
            <w:tcBorders>
              <w:top w:val="single" w:sz="12" w:space="0" w:color="auto"/>
              <w:bottom w:val="double" w:sz="4" w:space="0" w:color="auto"/>
            </w:tcBorders>
            <w:shd w:val="clear" w:color="auto" w:fill="F3F3F3"/>
            <w:vAlign w:val="center"/>
          </w:tcPr>
          <w:p w:rsidR="00052CB8" w:rsidRPr="00627155" w:rsidRDefault="00052CB8" w:rsidP="00FC65DE">
            <w:pPr>
              <w:spacing w:line="360" w:lineRule="auto"/>
              <w:rPr>
                <w:b/>
                <w:sz w:val="20"/>
                <w:szCs w:val="20"/>
              </w:rPr>
            </w:pPr>
            <w:r w:rsidRPr="00627155">
              <w:rPr>
                <w:b/>
                <w:sz w:val="20"/>
                <w:szCs w:val="20"/>
              </w:rPr>
              <w:t>Lp.</w:t>
            </w:r>
          </w:p>
        </w:tc>
        <w:tc>
          <w:tcPr>
            <w:tcW w:w="3960" w:type="dxa"/>
            <w:tcBorders>
              <w:top w:val="single" w:sz="12" w:space="0" w:color="auto"/>
              <w:bottom w:val="double" w:sz="4" w:space="0" w:color="auto"/>
            </w:tcBorders>
            <w:shd w:val="clear" w:color="auto" w:fill="F3F3F3"/>
            <w:vAlign w:val="center"/>
          </w:tcPr>
          <w:p w:rsidR="00052CB8" w:rsidRPr="00627155" w:rsidRDefault="00052CB8" w:rsidP="00FC65DE">
            <w:pPr>
              <w:spacing w:line="360" w:lineRule="auto"/>
              <w:jc w:val="center"/>
              <w:rPr>
                <w:b/>
                <w:sz w:val="20"/>
                <w:szCs w:val="20"/>
              </w:rPr>
            </w:pPr>
            <w:r w:rsidRPr="00627155">
              <w:rPr>
                <w:b/>
                <w:sz w:val="20"/>
                <w:szCs w:val="20"/>
              </w:rPr>
              <w:t>Nazwa Wykonawcy(ów)</w:t>
            </w:r>
          </w:p>
        </w:tc>
        <w:tc>
          <w:tcPr>
            <w:tcW w:w="2482" w:type="dxa"/>
            <w:tcBorders>
              <w:top w:val="single" w:sz="12" w:space="0" w:color="auto"/>
              <w:bottom w:val="double" w:sz="4" w:space="0" w:color="auto"/>
            </w:tcBorders>
            <w:shd w:val="clear" w:color="auto" w:fill="F3F3F3"/>
            <w:vAlign w:val="center"/>
          </w:tcPr>
          <w:p w:rsidR="00052CB8" w:rsidRPr="00627155" w:rsidRDefault="00052CB8" w:rsidP="00FC65DE">
            <w:pPr>
              <w:spacing w:line="360" w:lineRule="auto"/>
              <w:jc w:val="center"/>
              <w:rPr>
                <w:b/>
                <w:sz w:val="20"/>
                <w:szCs w:val="20"/>
              </w:rPr>
            </w:pPr>
            <w:r w:rsidRPr="00627155">
              <w:rPr>
                <w:b/>
                <w:sz w:val="20"/>
                <w:szCs w:val="20"/>
              </w:rPr>
              <w:t>Adres(y) Wykonawcy(ów)</w:t>
            </w:r>
          </w:p>
        </w:tc>
      </w:tr>
      <w:tr w:rsidR="00052CB8" w:rsidRPr="00627155" w:rsidTr="00FC65DE">
        <w:tblPrEx>
          <w:tblCellMar>
            <w:top w:w="0" w:type="dxa"/>
            <w:bottom w:w="0" w:type="dxa"/>
          </w:tblCellMar>
        </w:tblPrEx>
        <w:trPr>
          <w:jc w:val="center"/>
        </w:trPr>
        <w:tc>
          <w:tcPr>
            <w:tcW w:w="2770" w:type="dxa"/>
            <w:tcBorders>
              <w:top w:val="double" w:sz="4" w:space="0" w:color="auto"/>
            </w:tcBorders>
          </w:tcPr>
          <w:p w:rsidR="00052CB8" w:rsidRPr="00627155" w:rsidRDefault="00052CB8" w:rsidP="00FC65DE">
            <w:pPr>
              <w:spacing w:line="360" w:lineRule="auto"/>
              <w:jc w:val="both"/>
              <w:rPr>
                <w:b/>
                <w:sz w:val="20"/>
                <w:szCs w:val="20"/>
                <w:lang w:val="de-DE"/>
              </w:rPr>
            </w:pPr>
          </w:p>
        </w:tc>
        <w:tc>
          <w:tcPr>
            <w:tcW w:w="3960" w:type="dxa"/>
            <w:tcBorders>
              <w:top w:val="double" w:sz="4" w:space="0" w:color="auto"/>
            </w:tcBorders>
          </w:tcPr>
          <w:p w:rsidR="00052CB8" w:rsidRPr="00627155" w:rsidRDefault="00052CB8" w:rsidP="00FC65DE">
            <w:pPr>
              <w:spacing w:line="360" w:lineRule="auto"/>
              <w:jc w:val="both"/>
              <w:rPr>
                <w:b/>
                <w:sz w:val="20"/>
                <w:szCs w:val="20"/>
                <w:lang w:val="de-DE"/>
              </w:rPr>
            </w:pPr>
          </w:p>
        </w:tc>
        <w:tc>
          <w:tcPr>
            <w:tcW w:w="2482" w:type="dxa"/>
            <w:tcBorders>
              <w:top w:val="double" w:sz="4" w:space="0" w:color="auto"/>
            </w:tcBorders>
          </w:tcPr>
          <w:p w:rsidR="00052CB8" w:rsidRPr="00627155" w:rsidRDefault="00052CB8" w:rsidP="00FC65DE">
            <w:pPr>
              <w:spacing w:line="360" w:lineRule="auto"/>
              <w:jc w:val="both"/>
              <w:rPr>
                <w:b/>
                <w:sz w:val="20"/>
                <w:szCs w:val="20"/>
                <w:lang w:val="de-DE"/>
              </w:rPr>
            </w:pPr>
          </w:p>
        </w:tc>
      </w:tr>
    </w:tbl>
    <w:p w:rsidR="00052CB8" w:rsidRPr="00627155" w:rsidRDefault="00052CB8" w:rsidP="00052CB8">
      <w:pPr>
        <w:spacing w:line="360" w:lineRule="auto"/>
        <w:jc w:val="both"/>
        <w:rPr>
          <w:b/>
          <w:sz w:val="20"/>
          <w:szCs w:val="20"/>
        </w:rPr>
      </w:pPr>
    </w:p>
    <w:p w:rsidR="00052CB8" w:rsidRPr="00627155" w:rsidRDefault="00052CB8" w:rsidP="00052CB8">
      <w:pPr>
        <w:spacing w:line="360" w:lineRule="auto"/>
        <w:jc w:val="both"/>
        <w:rPr>
          <w:b/>
          <w:sz w:val="20"/>
          <w:szCs w:val="20"/>
        </w:rPr>
      </w:pPr>
      <w:r w:rsidRPr="00627155">
        <w:rPr>
          <w:b/>
          <w:sz w:val="20"/>
          <w:szCs w:val="20"/>
        </w:rPr>
        <w:t xml:space="preserve">3. OSOBA UPRAWNIONA DO KONTAKTÓW: </w:t>
      </w:r>
    </w:p>
    <w:tbl>
      <w:tblPr>
        <w:tblW w:w="0" w:type="auto"/>
        <w:jc w:val="center"/>
        <w:tblBorders>
          <w:top w:val="single" w:sz="12" w:space="0" w:color="auto"/>
          <w:left w:val="single" w:sz="12" w:space="0" w:color="auto"/>
          <w:bottom w:val="single" w:sz="12" w:space="0" w:color="auto"/>
          <w:right w:val="single" w:sz="12" w:space="0" w:color="auto"/>
          <w:insideH w:val="single" w:sz="4" w:space="0" w:color="auto"/>
          <w:insideV w:val="double" w:sz="4" w:space="0" w:color="auto"/>
        </w:tblBorders>
        <w:tblLayout w:type="fixed"/>
        <w:tblCellMar>
          <w:left w:w="70" w:type="dxa"/>
          <w:right w:w="70" w:type="dxa"/>
        </w:tblCellMar>
        <w:tblLook w:val="0000" w:firstRow="0" w:lastRow="0" w:firstColumn="0" w:lastColumn="0" w:noHBand="0" w:noVBand="0"/>
      </w:tblPr>
      <w:tblGrid>
        <w:gridCol w:w="2590"/>
        <w:gridCol w:w="5992"/>
      </w:tblGrid>
      <w:tr w:rsidR="00052CB8" w:rsidRPr="00627155" w:rsidTr="00FC65DE">
        <w:tblPrEx>
          <w:tblCellMar>
            <w:top w:w="0" w:type="dxa"/>
            <w:bottom w:w="0" w:type="dxa"/>
          </w:tblCellMar>
        </w:tblPrEx>
        <w:trPr>
          <w:jc w:val="center"/>
        </w:trPr>
        <w:tc>
          <w:tcPr>
            <w:tcW w:w="2590" w:type="dxa"/>
            <w:shd w:val="clear" w:color="auto" w:fill="F3F3F3"/>
          </w:tcPr>
          <w:p w:rsidR="00052CB8" w:rsidRPr="00627155" w:rsidRDefault="00052CB8" w:rsidP="00FC65DE">
            <w:pPr>
              <w:spacing w:line="360" w:lineRule="auto"/>
              <w:jc w:val="both"/>
              <w:rPr>
                <w:b/>
                <w:sz w:val="20"/>
                <w:szCs w:val="20"/>
              </w:rPr>
            </w:pPr>
            <w:r w:rsidRPr="00627155">
              <w:rPr>
                <w:b/>
                <w:sz w:val="20"/>
                <w:szCs w:val="20"/>
              </w:rPr>
              <w:t>Imię i nazwisko</w:t>
            </w:r>
          </w:p>
        </w:tc>
        <w:tc>
          <w:tcPr>
            <w:tcW w:w="5992" w:type="dxa"/>
          </w:tcPr>
          <w:p w:rsidR="00052CB8" w:rsidRPr="00627155" w:rsidRDefault="00052CB8" w:rsidP="00FC65DE">
            <w:pPr>
              <w:spacing w:line="360" w:lineRule="auto"/>
              <w:jc w:val="both"/>
              <w:rPr>
                <w:b/>
                <w:sz w:val="20"/>
                <w:szCs w:val="20"/>
              </w:rPr>
            </w:pPr>
          </w:p>
        </w:tc>
      </w:tr>
      <w:tr w:rsidR="00052CB8" w:rsidRPr="00627155" w:rsidTr="00FC65DE">
        <w:tblPrEx>
          <w:tblCellMar>
            <w:top w:w="0" w:type="dxa"/>
            <w:bottom w:w="0" w:type="dxa"/>
          </w:tblCellMar>
        </w:tblPrEx>
        <w:trPr>
          <w:jc w:val="center"/>
        </w:trPr>
        <w:tc>
          <w:tcPr>
            <w:tcW w:w="2590" w:type="dxa"/>
            <w:shd w:val="clear" w:color="auto" w:fill="F3F3F3"/>
          </w:tcPr>
          <w:p w:rsidR="00052CB8" w:rsidRPr="00627155" w:rsidRDefault="00052CB8" w:rsidP="00FC65DE">
            <w:pPr>
              <w:spacing w:line="360" w:lineRule="auto"/>
              <w:jc w:val="both"/>
              <w:rPr>
                <w:b/>
                <w:sz w:val="20"/>
                <w:szCs w:val="20"/>
                <w:lang w:val="de-DE"/>
              </w:rPr>
            </w:pPr>
            <w:r w:rsidRPr="00627155">
              <w:rPr>
                <w:b/>
                <w:sz w:val="20"/>
                <w:szCs w:val="20"/>
              </w:rPr>
              <w:t>Adres</w:t>
            </w:r>
          </w:p>
        </w:tc>
        <w:tc>
          <w:tcPr>
            <w:tcW w:w="5992" w:type="dxa"/>
          </w:tcPr>
          <w:p w:rsidR="00052CB8" w:rsidRPr="00627155" w:rsidRDefault="00052CB8" w:rsidP="00FC65DE">
            <w:pPr>
              <w:spacing w:line="360" w:lineRule="auto"/>
              <w:jc w:val="both"/>
              <w:rPr>
                <w:b/>
                <w:sz w:val="20"/>
                <w:szCs w:val="20"/>
                <w:lang w:val="de-DE"/>
              </w:rPr>
            </w:pPr>
          </w:p>
        </w:tc>
      </w:tr>
      <w:tr w:rsidR="00052CB8" w:rsidRPr="00627155" w:rsidTr="00FC65DE">
        <w:tblPrEx>
          <w:tblCellMar>
            <w:top w:w="0" w:type="dxa"/>
            <w:bottom w:w="0" w:type="dxa"/>
          </w:tblCellMar>
        </w:tblPrEx>
        <w:trPr>
          <w:jc w:val="center"/>
        </w:trPr>
        <w:tc>
          <w:tcPr>
            <w:tcW w:w="2590" w:type="dxa"/>
            <w:shd w:val="clear" w:color="auto" w:fill="F3F3F3"/>
          </w:tcPr>
          <w:p w:rsidR="00052CB8" w:rsidRPr="00627155" w:rsidRDefault="00052CB8" w:rsidP="00FC65DE">
            <w:pPr>
              <w:spacing w:line="360" w:lineRule="auto"/>
              <w:jc w:val="both"/>
              <w:rPr>
                <w:b/>
                <w:sz w:val="20"/>
                <w:szCs w:val="20"/>
                <w:lang w:val="de-DE"/>
              </w:rPr>
            </w:pPr>
            <w:r w:rsidRPr="00627155">
              <w:rPr>
                <w:b/>
                <w:sz w:val="20"/>
                <w:szCs w:val="20"/>
                <w:lang w:val="de-DE"/>
              </w:rPr>
              <w:t xml:space="preserve">Nr </w:t>
            </w:r>
            <w:r w:rsidRPr="00627155">
              <w:rPr>
                <w:b/>
                <w:sz w:val="20"/>
                <w:szCs w:val="20"/>
              </w:rPr>
              <w:t>telefonu</w:t>
            </w:r>
          </w:p>
        </w:tc>
        <w:tc>
          <w:tcPr>
            <w:tcW w:w="5992" w:type="dxa"/>
          </w:tcPr>
          <w:p w:rsidR="00052CB8" w:rsidRPr="00627155" w:rsidRDefault="00052CB8" w:rsidP="00FC65DE">
            <w:pPr>
              <w:spacing w:line="360" w:lineRule="auto"/>
              <w:jc w:val="both"/>
              <w:rPr>
                <w:b/>
                <w:sz w:val="20"/>
                <w:szCs w:val="20"/>
                <w:lang w:val="de-DE"/>
              </w:rPr>
            </w:pPr>
          </w:p>
        </w:tc>
      </w:tr>
      <w:tr w:rsidR="00052CB8" w:rsidRPr="00627155" w:rsidTr="00FC65DE">
        <w:tblPrEx>
          <w:tblCellMar>
            <w:top w:w="0" w:type="dxa"/>
            <w:bottom w:w="0" w:type="dxa"/>
          </w:tblCellMar>
        </w:tblPrEx>
        <w:trPr>
          <w:jc w:val="center"/>
        </w:trPr>
        <w:tc>
          <w:tcPr>
            <w:tcW w:w="2590" w:type="dxa"/>
            <w:shd w:val="clear" w:color="auto" w:fill="F3F3F3"/>
          </w:tcPr>
          <w:p w:rsidR="00052CB8" w:rsidRPr="00627155" w:rsidRDefault="00052CB8" w:rsidP="00FC65DE">
            <w:pPr>
              <w:spacing w:line="360" w:lineRule="auto"/>
              <w:jc w:val="both"/>
              <w:rPr>
                <w:b/>
                <w:sz w:val="20"/>
                <w:szCs w:val="20"/>
                <w:lang w:val="de-DE"/>
              </w:rPr>
            </w:pPr>
            <w:r w:rsidRPr="00627155">
              <w:rPr>
                <w:b/>
                <w:sz w:val="20"/>
                <w:szCs w:val="20"/>
                <w:lang w:val="de-DE"/>
              </w:rPr>
              <w:t xml:space="preserve">Nr </w:t>
            </w:r>
            <w:r w:rsidRPr="00627155">
              <w:rPr>
                <w:b/>
                <w:sz w:val="20"/>
                <w:szCs w:val="20"/>
              </w:rPr>
              <w:t>faksu</w:t>
            </w:r>
          </w:p>
        </w:tc>
        <w:tc>
          <w:tcPr>
            <w:tcW w:w="5992" w:type="dxa"/>
          </w:tcPr>
          <w:p w:rsidR="00052CB8" w:rsidRPr="00627155" w:rsidRDefault="00052CB8" w:rsidP="00FC65DE">
            <w:pPr>
              <w:spacing w:line="360" w:lineRule="auto"/>
              <w:jc w:val="both"/>
              <w:rPr>
                <w:b/>
                <w:sz w:val="20"/>
                <w:szCs w:val="20"/>
                <w:lang w:val="de-DE"/>
              </w:rPr>
            </w:pPr>
          </w:p>
        </w:tc>
      </w:tr>
    </w:tbl>
    <w:p w:rsidR="00052CB8" w:rsidRPr="00627155" w:rsidRDefault="00052CB8" w:rsidP="00052CB8">
      <w:pPr>
        <w:spacing w:line="360" w:lineRule="auto"/>
        <w:rPr>
          <w:b/>
          <w:sz w:val="20"/>
          <w:szCs w:val="20"/>
        </w:rPr>
      </w:pPr>
    </w:p>
    <w:p w:rsidR="00052CB8" w:rsidRPr="00627155" w:rsidRDefault="00052CB8" w:rsidP="00052CB8">
      <w:pPr>
        <w:numPr>
          <w:ilvl w:val="3"/>
          <w:numId w:val="3"/>
        </w:numPr>
        <w:tabs>
          <w:tab w:val="num" w:pos="360"/>
        </w:tabs>
        <w:spacing w:line="360" w:lineRule="auto"/>
        <w:ind w:left="360"/>
        <w:rPr>
          <w:b/>
          <w:sz w:val="20"/>
          <w:szCs w:val="20"/>
        </w:rPr>
      </w:pPr>
      <w:r w:rsidRPr="00627155">
        <w:rPr>
          <w:b/>
          <w:sz w:val="20"/>
          <w:szCs w:val="20"/>
        </w:rPr>
        <w:t>Ja (my) niżej podpisany(i) oświadczam</w:t>
      </w:r>
      <w:r>
        <w:rPr>
          <w:b/>
          <w:sz w:val="20"/>
          <w:szCs w:val="20"/>
        </w:rPr>
        <w:t>(y)</w:t>
      </w:r>
      <w:r w:rsidRPr="00627155">
        <w:rPr>
          <w:b/>
          <w:sz w:val="20"/>
          <w:szCs w:val="20"/>
        </w:rPr>
        <w:t>, że:</w:t>
      </w:r>
    </w:p>
    <w:p w:rsidR="00052CB8" w:rsidRPr="00627155" w:rsidRDefault="00052CB8" w:rsidP="00052CB8">
      <w:pPr>
        <w:numPr>
          <w:ilvl w:val="1"/>
          <w:numId w:val="1"/>
        </w:numPr>
        <w:spacing w:line="360" w:lineRule="auto"/>
        <w:ind w:left="284" w:right="203"/>
        <w:jc w:val="both"/>
        <w:rPr>
          <w:sz w:val="20"/>
          <w:szCs w:val="20"/>
        </w:rPr>
      </w:pPr>
      <w:r w:rsidRPr="00627155">
        <w:rPr>
          <w:sz w:val="20"/>
          <w:szCs w:val="20"/>
        </w:rPr>
        <w:t xml:space="preserve">zapoznałem się z treścią zapytania ofertowego wraz z </w:t>
      </w:r>
      <w:r>
        <w:rPr>
          <w:sz w:val="20"/>
          <w:szCs w:val="20"/>
        </w:rPr>
        <w:t xml:space="preserve">jego </w:t>
      </w:r>
      <w:r w:rsidRPr="00627155">
        <w:rPr>
          <w:sz w:val="20"/>
          <w:szCs w:val="20"/>
        </w:rPr>
        <w:t>załącznikami,</w:t>
      </w:r>
    </w:p>
    <w:p w:rsidR="00052CB8" w:rsidRPr="00627155" w:rsidRDefault="00052CB8" w:rsidP="00052CB8">
      <w:pPr>
        <w:numPr>
          <w:ilvl w:val="1"/>
          <w:numId w:val="1"/>
        </w:numPr>
        <w:spacing w:line="360" w:lineRule="auto"/>
        <w:ind w:left="709" w:right="203" w:hanging="425"/>
        <w:jc w:val="both"/>
        <w:rPr>
          <w:sz w:val="20"/>
          <w:szCs w:val="20"/>
        </w:rPr>
      </w:pPr>
      <w:r w:rsidRPr="00627155">
        <w:rPr>
          <w:sz w:val="20"/>
          <w:szCs w:val="20"/>
        </w:rPr>
        <w:t xml:space="preserve">gwarantuję wykonanie całości niniejszego zamówienia zgodnie z treścią zapytania ofertowego wraz z </w:t>
      </w:r>
      <w:r>
        <w:rPr>
          <w:sz w:val="20"/>
          <w:szCs w:val="20"/>
        </w:rPr>
        <w:t xml:space="preserve">jego </w:t>
      </w:r>
      <w:r w:rsidRPr="00627155">
        <w:rPr>
          <w:sz w:val="20"/>
          <w:szCs w:val="20"/>
        </w:rPr>
        <w:t>załącznikami,</w:t>
      </w:r>
    </w:p>
    <w:p w:rsidR="00052CB8" w:rsidRPr="00627155" w:rsidRDefault="00052CB8" w:rsidP="00052CB8">
      <w:pPr>
        <w:numPr>
          <w:ilvl w:val="1"/>
          <w:numId w:val="1"/>
        </w:numPr>
        <w:spacing w:line="360" w:lineRule="auto"/>
        <w:ind w:left="284"/>
        <w:jc w:val="both"/>
        <w:rPr>
          <w:sz w:val="20"/>
          <w:szCs w:val="20"/>
        </w:rPr>
      </w:pPr>
      <w:r w:rsidRPr="00627155">
        <w:rPr>
          <w:sz w:val="20"/>
          <w:szCs w:val="20"/>
        </w:rPr>
        <w:t>Cena ryczałtowa oferty za wykonanie zamówienia:</w:t>
      </w:r>
    </w:p>
    <w:p w:rsidR="00052CB8" w:rsidRPr="00627155" w:rsidRDefault="00052CB8" w:rsidP="00052CB8">
      <w:pPr>
        <w:spacing w:line="360" w:lineRule="auto"/>
        <w:ind w:left="709"/>
        <w:jc w:val="both"/>
        <w:rPr>
          <w:sz w:val="20"/>
          <w:szCs w:val="20"/>
        </w:rPr>
      </w:pPr>
      <w:r w:rsidRPr="00627155">
        <w:rPr>
          <w:sz w:val="20"/>
          <w:szCs w:val="20"/>
        </w:rPr>
        <w:t>Cena oferty brutto:……………………………………………………….</w:t>
      </w:r>
    </w:p>
    <w:p w:rsidR="00052CB8" w:rsidRPr="00627155" w:rsidRDefault="00052CB8" w:rsidP="00052CB8">
      <w:pPr>
        <w:spacing w:line="360" w:lineRule="auto"/>
        <w:ind w:left="709"/>
        <w:jc w:val="both"/>
        <w:rPr>
          <w:sz w:val="20"/>
          <w:szCs w:val="20"/>
        </w:rPr>
      </w:pPr>
      <w:r w:rsidRPr="00627155">
        <w:rPr>
          <w:sz w:val="20"/>
          <w:szCs w:val="20"/>
        </w:rPr>
        <w:t>Słownie:………………………………………………………………………..</w:t>
      </w:r>
    </w:p>
    <w:p w:rsidR="00052CB8" w:rsidRPr="00627155" w:rsidRDefault="00052CB8" w:rsidP="00052CB8">
      <w:pPr>
        <w:spacing w:line="360" w:lineRule="auto"/>
        <w:ind w:left="709"/>
        <w:jc w:val="both"/>
        <w:rPr>
          <w:sz w:val="20"/>
          <w:szCs w:val="20"/>
        </w:rPr>
      </w:pPr>
      <w:r w:rsidRPr="00627155">
        <w:rPr>
          <w:sz w:val="20"/>
          <w:szCs w:val="20"/>
        </w:rPr>
        <w:t>…………%podatek VAT……………………………………………………</w:t>
      </w:r>
    </w:p>
    <w:p w:rsidR="00052CB8" w:rsidRPr="00627155" w:rsidRDefault="00052CB8" w:rsidP="00052CB8">
      <w:pPr>
        <w:spacing w:line="360" w:lineRule="auto"/>
        <w:ind w:left="709"/>
        <w:jc w:val="both"/>
        <w:rPr>
          <w:sz w:val="20"/>
          <w:szCs w:val="20"/>
        </w:rPr>
      </w:pPr>
      <w:r w:rsidRPr="00627155">
        <w:rPr>
          <w:sz w:val="20"/>
          <w:szCs w:val="20"/>
        </w:rPr>
        <w:t>Cena oferty netto:………………………………………………………..</w:t>
      </w:r>
    </w:p>
    <w:p w:rsidR="00052CB8" w:rsidRPr="00627155" w:rsidRDefault="00052CB8" w:rsidP="00052CB8">
      <w:pPr>
        <w:spacing w:line="360" w:lineRule="auto"/>
        <w:ind w:left="709"/>
        <w:jc w:val="both"/>
        <w:rPr>
          <w:sz w:val="20"/>
          <w:szCs w:val="20"/>
        </w:rPr>
      </w:pPr>
      <w:r w:rsidRPr="00627155">
        <w:rPr>
          <w:sz w:val="20"/>
          <w:szCs w:val="20"/>
        </w:rPr>
        <w:t>Słownie:…………………………………………………………………………</w:t>
      </w:r>
    </w:p>
    <w:p w:rsidR="00052CB8" w:rsidRPr="00627155" w:rsidRDefault="00052CB8" w:rsidP="00052CB8">
      <w:pPr>
        <w:numPr>
          <w:ilvl w:val="1"/>
          <w:numId w:val="1"/>
        </w:numPr>
        <w:spacing w:line="360" w:lineRule="auto"/>
        <w:ind w:left="709" w:hanging="425"/>
        <w:jc w:val="both"/>
        <w:rPr>
          <w:sz w:val="20"/>
          <w:szCs w:val="20"/>
        </w:rPr>
      </w:pPr>
      <w:r w:rsidRPr="00627155">
        <w:rPr>
          <w:sz w:val="20"/>
          <w:szCs w:val="20"/>
        </w:rPr>
        <w:t>w przypadku uznania mojej (naszej) oferty za najkorzystniejszą zobowiązuję(</w:t>
      </w:r>
      <w:proofErr w:type="spellStart"/>
      <w:r w:rsidRPr="00627155">
        <w:rPr>
          <w:sz w:val="20"/>
          <w:szCs w:val="20"/>
        </w:rPr>
        <w:t>emy</w:t>
      </w:r>
      <w:proofErr w:type="spellEnd"/>
      <w:r w:rsidRPr="00627155">
        <w:rPr>
          <w:sz w:val="20"/>
          <w:szCs w:val="20"/>
        </w:rPr>
        <w:t>) się zawrzeć umowę w miejscu i terminie jakie zostaną wskazane przez Zamawiającego,</w:t>
      </w:r>
    </w:p>
    <w:p w:rsidR="00052CB8" w:rsidRPr="00627155" w:rsidRDefault="00052CB8" w:rsidP="00052CB8">
      <w:pPr>
        <w:spacing w:line="360" w:lineRule="auto"/>
        <w:jc w:val="both"/>
        <w:rPr>
          <w:b/>
          <w:sz w:val="22"/>
          <w:szCs w:val="22"/>
        </w:rPr>
      </w:pPr>
      <w:r w:rsidRPr="00627155">
        <w:rPr>
          <w:b/>
          <w:sz w:val="22"/>
          <w:szCs w:val="22"/>
        </w:rPr>
        <w:t>5. Podpis(y):</w:t>
      </w:r>
    </w:p>
    <w:tbl>
      <w:tblPr>
        <w:tblW w:w="10618" w:type="dxa"/>
        <w:jc w:val="center"/>
        <w:tblBorders>
          <w:top w:val="single" w:sz="4" w:space="0" w:color="auto"/>
          <w:left w:val="single" w:sz="4" w:space="0" w:color="auto"/>
          <w:bottom w:val="single" w:sz="4" w:space="0" w:color="auto"/>
          <w:right w:val="single" w:sz="4" w:space="0" w:color="auto"/>
          <w:insideH w:val="single" w:sz="4" w:space="0" w:color="auto"/>
          <w:insideV w:val="single" w:sz="4" w:space="0" w:color="auto"/>
        </w:tblBorders>
        <w:tblLayout w:type="fixed"/>
        <w:tblCellMar>
          <w:left w:w="70" w:type="dxa"/>
          <w:right w:w="70" w:type="dxa"/>
        </w:tblCellMar>
        <w:tblLook w:val="0000" w:firstRow="0" w:lastRow="0" w:firstColumn="0" w:lastColumn="0" w:noHBand="0" w:noVBand="0"/>
      </w:tblPr>
      <w:tblGrid>
        <w:gridCol w:w="409"/>
        <w:gridCol w:w="1800"/>
        <w:gridCol w:w="2700"/>
        <w:gridCol w:w="3060"/>
        <w:gridCol w:w="1522"/>
        <w:gridCol w:w="1127"/>
      </w:tblGrid>
      <w:tr w:rsidR="00052CB8" w:rsidRPr="00627155" w:rsidTr="00FC65DE">
        <w:tblPrEx>
          <w:tblCellMar>
            <w:top w:w="0" w:type="dxa"/>
            <w:bottom w:w="0" w:type="dxa"/>
          </w:tblCellMar>
        </w:tblPrEx>
        <w:trPr>
          <w:jc w:val="center"/>
        </w:trPr>
        <w:tc>
          <w:tcPr>
            <w:tcW w:w="409" w:type="dxa"/>
            <w:shd w:val="clear" w:color="auto" w:fill="F3F3F3"/>
          </w:tcPr>
          <w:p w:rsidR="00052CB8" w:rsidRPr="00627155" w:rsidRDefault="00052CB8" w:rsidP="00FC65DE">
            <w:pPr>
              <w:rPr>
                <w:sz w:val="18"/>
                <w:szCs w:val="18"/>
              </w:rPr>
            </w:pPr>
            <w:r w:rsidRPr="00627155">
              <w:rPr>
                <w:sz w:val="18"/>
                <w:szCs w:val="18"/>
              </w:rPr>
              <w:lastRenderedPageBreak/>
              <w:t>l.p.</w:t>
            </w:r>
          </w:p>
        </w:tc>
        <w:tc>
          <w:tcPr>
            <w:tcW w:w="1800" w:type="dxa"/>
            <w:shd w:val="clear" w:color="auto" w:fill="F3F3F3"/>
          </w:tcPr>
          <w:p w:rsidR="00052CB8" w:rsidRPr="00627155" w:rsidRDefault="00052CB8" w:rsidP="00FC65DE">
            <w:pPr>
              <w:rPr>
                <w:sz w:val="18"/>
                <w:szCs w:val="18"/>
              </w:rPr>
            </w:pPr>
            <w:r w:rsidRPr="00627155">
              <w:rPr>
                <w:sz w:val="18"/>
                <w:szCs w:val="18"/>
              </w:rPr>
              <w:t>nazwa(y) Wykonawcy(ów)</w:t>
            </w:r>
          </w:p>
        </w:tc>
        <w:tc>
          <w:tcPr>
            <w:tcW w:w="2700" w:type="dxa"/>
            <w:shd w:val="clear" w:color="auto" w:fill="F3F3F3"/>
          </w:tcPr>
          <w:p w:rsidR="00052CB8" w:rsidRPr="00627155" w:rsidRDefault="00052CB8" w:rsidP="00FC65DE">
            <w:pPr>
              <w:rPr>
                <w:sz w:val="18"/>
                <w:szCs w:val="18"/>
              </w:rPr>
            </w:pPr>
            <w:r w:rsidRPr="00627155">
              <w:rPr>
                <w:sz w:val="18"/>
                <w:szCs w:val="18"/>
              </w:rPr>
              <w:t>nazwisko i imię osoby (osób) upoważnionej(</w:t>
            </w:r>
            <w:proofErr w:type="spellStart"/>
            <w:r w:rsidRPr="00627155">
              <w:rPr>
                <w:sz w:val="18"/>
                <w:szCs w:val="18"/>
              </w:rPr>
              <w:t>ych</w:t>
            </w:r>
            <w:proofErr w:type="spellEnd"/>
            <w:r w:rsidRPr="00627155">
              <w:rPr>
                <w:sz w:val="18"/>
                <w:szCs w:val="18"/>
              </w:rPr>
              <w:t xml:space="preserve">) do podpisania oferty w imieniu Wykonawcy(ów) </w:t>
            </w:r>
          </w:p>
        </w:tc>
        <w:tc>
          <w:tcPr>
            <w:tcW w:w="3060" w:type="dxa"/>
            <w:shd w:val="clear" w:color="auto" w:fill="F3F3F3"/>
          </w:tcPr>
          <w:p w:rsidR="00052CB8" w:rsidRPr="00627155" w:rsidRDefault="00052CB8" w:rsidP="00FC65DE">
            <w:pPr>
              <w:rPr>
                <w:sz w:val="18"/>
                <w:szCs w:val="18"/>
              </w:rPr>
            </w:pPr>
            <w:r w:rsidRPr="00627155">
              <w:rPr>
                <w:sz w:val="18"/>
                <w:szCs w:val="18"/>
              </w:rPr>
              <w:t>podpis(y) osoby(osób) upoważnionej(</w:t>
            </w:r>
            <w:proofErr w:type="spellStart"/>
            <w:r w:rsidRPr="00627155">
              <w:rPr>
                <w:sz w:val="18"/>
                <w:szCs w:val="18"/>
              </w:rPr>
              <w:t>ych</w:t>
            </w:r>
            <w:proofErr w:type="spellEnd"/>
            <w:r w:rsidRPr="00627155">
              <w:rPr>
                <w:sz w:val="18"/>
                <w:szCs w:val="18"/>
              </w:rPr>
              <w:t>) do podpisania oferty w imieniu Wykonawcy(ów)</w:t>
            </w:r>
          </w:p>
        </w:tc>
        <w:tc>
          <w:tcPr>
            <w:tcW w:w="1522" w:type="dxa"/>
            <w:shd w:val="clear" w:color="auto" w:fill="F3F3F3"/>
          </w:tcPr>
          <w:p w:rsidR="00052CB8" w:rsidRPr="00627155" w:rsidRDefault="00052CB8" w:rsidP="00FC65DE">
            <w:pPr>
              <w:rPr>
                <w:sz w:val="18"/>
                <w:szCs w:val="18"/>
              </w:rPr>
            </w:pPr>
            <w:r w:rsidRPr="00627155">
              <w:rPr>
                <w:sz w:val="18"/>
                <w:szCs w:val="18"/>
              </w:rPr>
              <w:t>pieczęć(</w:t>
            </w:r>
            <w:proofErr w:type="spellStart"/>
            <w:r w:rsidRPr="00627155">
              <w:rPr>
                <w:sz w:val="18"/>
                <w:szCs w:val="18"/>
              </w:rPr>
              <w:t>cie</w:t>
            </w:r>
            <w:proofErr w:type="spellEnd"/>
            <w:r w:rsidRPr="00627155">
              <w:rPr>
                <w:sz w:val="18"/>
                <w:szCs w:val="18"/>
              </w:rPr>
              <w:t xml:space="preserve">) Wykonawcy(ów) </w:t>
            </w:r>
          </w:p>
        </w:tc>
        <w:tc>
          <w:tcPr>
            <w:tcW w:w="1127" w:type="dxa"/>
            <w:shd w:val="clear" w:color="auto" w:fill="F3F3F3"/>
          </w:tcPr>
          <w:p w:rsidR="00052CB8" w:rsidRPr="00627155" w:rsidRDefault="00052CB8" w:rsidP="00FC65DE">
            <w:pPr>
              <w:rPr>
                <w:sz w:val="18"/>
                <w:szCs w:val="18"/>
              </w:rPr>
            </w:pPr>
            <w:r w:rsidRPr="00627155">
              <w:rPr>
                <w:sz w:val="18"/>
                <w:szCs w:val="18"/>
              </w:rPr>
              <w:t xml:space="preserve">miejscowość </w:t>
            </w:r>
          </w:p>
          <w:p w:rsidR="00052CB8" w:rsidRPr="00627155" w:rsidRDefault="00052CB8" w:rsidP="00FC65DE">
            <w:pPr>
              <w:rPr>
                <w:sz w:val="18"/>
                <w:szCs w:val="18"/>
              </w:rPr>
            </w:pPr>
            <w:r w:rsidRPr="00627155">
              <w:rPr>
                <w:sz w:val="18"/>
                <w:szCs w:val="18"/>
              </w:rPr>
              <w:t>i data</w:t>
            </w:r>
          </w:p>
        </w:tc>
      </w:tr>
      <w:tr w:rsidR="00052CB8" w:rsidRPr="00627155" w:rsidTr="00FC65DE">
        <w:tblPrEx>
          <w:tblCellMar>
            <w:top w:w="0" w:type="dxa"/>
            <w:bottom w:w="0" w:type="dxa"/>
          </w:tblCellMar>
        </w:tblPrEx>
        <w:trPr>
          <w:trHeight w:val="345"/>
          <w:jc w:val="center"/>
        </w:trPr>
        <w:tc>
          <w:tcPr>
            <w:tcW w:w="409" w:type="dxa"/>
          </w:tcPr>
          <w:p w:rsidR="00052CB8" w:rsidRPr="00627155" w:rsidRDefault="00052CB8" w:rsidP="00FC65DE">
            <w:pPr>
              <w:spacing w:line="360" w:lineRule="auto"/>
              <w:rPr>
                <w:sz w:val="18"/>
                <w:szCs w:val="18"/>
              </w:rPr>
            </w:pPr>
            <w:r w:rsidRPr="00627155">
              <w:rPr>
                <w:sz w:val="18"/>
                <w:szCs w:val="18"/>
              </w:rPr>
              <w:t xml:space="preserve">1) </w:t>
            </w:r>
          </w:p>
          <w:p w:rsidR="00052CB8" w:rsidRPr="00627155" w:rsidRDefault="00052CB8" w:rsidP="00FC65DE">
            <w:pPr>
              <w:spacing w:line="360" w:lineRule="auto"/>
              <w:rPr>
                <w:sz w:val="18"/>
                <w:szCs w:val="18"/>
              </w:rPr>
            </w:pPr>
          </w:p>
        </w:tc>
        <w:tc>
          <w:tcPr>
            <w:tcW w:w="1800" w:type="dxa"/>
          </w:tcPr>
          <w:p w:rsidR="00052CB8" w:rsidRPr="00627155" w:rsidRDefault="00052CB8" w:rsidP="00FC65DE">
            <w:pPr>
              <w:spacing w:line="360" w:lineRule="auto"/>
              <w:rPr>
                <w:sz w:val="18"/>
                <w:szCs w:val="18"/>
              </w:rPr>
            </w:pPr>
          </w:p>
        </w:tc>
        <w:tc>
          <w:tcPr>
            <w:tcW w:w="2700" w:type="dxa"/>
          </w:tcPr>
          <w:p w:rsidR="00052CB8" w:rsidRPr="00627155" w:rsidRDefault="00052CB8" w:rsidP="00FC65DE">
            <w:pPr>
              <w:spacing w:line="360" w:lineRule="auto"/>
              <w:rPr>
                <w:sz w:val="18"/>
                <w:szCs w:val="18"/>
              </w:rPr>
            </w:pPr>
          </w:p>
        </w:tc>
        <w:tc>
          <w:tcPr>
            <w:tcW w:w="3060" w:type="dxa"/>
          </w:tcPr>
          <w:p w:rsidR="00052CB8" w:rsidRPr="00627155" w:rsidRDefault="00052CB8" w:rsidP="00FC65DE">
            <w:pPr>
              <w:spacing w:line="360" w:lineRule="auto"/>
              <w:rPr>
                <w:sz w:val="18"/>
                <w:szCs w:val="18"/>
              </w:rPr>
            </w:pPr>
          </w:p>
        </w:tc>
        <w:tc>
          <w:tcPr>
            <w:tcW w:w="1522" w:type="dxa"/>
          </w:tcPr>
          <w:p w:rsidR="00052CB8" w:rsidRPr="00627155" w:rsidRDefault="00052CB8" w:rsidP="00FC65DE">
            <w:pPr>
              <w:spacing w:line="360" w:lineRule="auto"/>
              <w:rPr>
                <w:sz w:val="18"/>
                <w:szCs w:val="18"/>
              </w:rPr>
            </w:pPr>
          </w:p>
        </w:tc>
        <w:tc>
          <w:tcPr>
            <w:tcW w:w="1127" w:type="dxa"/>
          </w:tcPr>
          <w:p w:rsidR="00052CB8" w:rsidRPr="00627155" w:rsidRDefault="00052CB8" w:rsidP="00FC65DE">
            <w:pPr>
              <w:spacing w:line="360" w:lineRule="auto"/>
              <w:rPr>
                <w:sz w:val="18"/>
                <w:szCs w:val="18"/>
              </w:rPr>
            </w:pPr>
          </w:p>
        </w:tc>
      </w:tr>
    </w:tbl>
    <w:p w:rsidR="00052CB8" w:rsidRPr="003155B3" w:rsidRDefault="00052CB8" w:rsidP="00052CB8">
      <w:pPr>
        <w:keepNext/>
        <w:pageBreakBefore/>
        <w:spacing w:line="360" w:lineRule="auto"/>
        <w:jc w:val="both"/>
        <w:textAlignment w:val="top"/>
        <w:outlineLvl w:val="3"/>
        <w:rPr>
          <w:b/>
          <w:bCs/>
          <w:sz w:val="22"/>
          <w:szCs w:val="22"/>
        </w:rPr>
      </w:pPr>
      <w:r>
        <w:rPr>
          <w:b/>
          <w:bCs/>
          <w:sz w:val="22"/>
          <w:szCs w:val="22"/>
        </w:rPr>
        <w:lastRenderedPageBreak/>
        <w:t>Załącznik nr 2</w:t>
      </w:r>
      <w:r w:rsidRPr="003155B3">
        <w:rPr>
          <w:b/>
          <w:bCs/>
          <w:sz w:val="22"/>
          <w:szCs w:val="22"/>
        </w:rPr>
        <w:t xml:space="preserve">a– Wzór </w:t>
      </w:r>
      <w:r w:rsidRPr="003155B3">
        <w:rPr>
          <w:b/>
          <w:bCs/>
          <w:noProof/>
          <w:sz w:val="22"/>
          <w:szCs w:val="22"/>
        </w:rPr>
        <w:t>Wykazu cen</w:t>
      </w:r>
    </w:p>
    <w:p w:rsidR="00052CB8" w:rsidRPr="003155B3" w:rsidRDefault="00052CB8" w:rsidP="00052CB8">
      <w:pPr>
        <w:rPr>
          <w:sz w:val="22"/>
          <w:szCs w:val="22"/>
        </w:rPr>
      </w:pPr>
    </w:p>
    <w:p w:rsidR="00052CB8" w:rsidRPr="003155B3" w:rsidRDefault="00052CB8" w:rsidP="00052CB8">
      <w:pPr>
        <w:spacing w:line="360" w:lineRule="auto"/>
        <w:jc w:val="center"/>
        <w:rPr>
          <w:b/>
          <w:sz w:val="22"/>
          <w:szCs w:val="22"/>
        </w:rPr>
      </w:pPr>
      <w:r w:rsidRPr="003155B3">
        <w:rPr>
          <w:b/>
          <w:noProof/>
          <w:sz w:val="22"/>
          <w:szCs w:val="22"/>
        </w:rPr>
        <w:t>WYKAZ CEN</w:t>
      </w:r>
    </w:p>
    <w:p w:rsidR="00052CB8" w:rsidRPr="003155B3" w:rsidRDefault="00052CB8" w:rsidP="00052CB8">
      <w:pPr>
        <w:autoSpaceDE w:val="0"/>
        <w:autoSpaceDN w:val="0"/>
        <w:adjustRightInd w:val="0"/>
        <w:spacing w:line="360" w:lineRule="auto"/>
        <w:jc w:val="center"/>
        <w:rPr>
          <w:b/>
          <w:sz w:val="22"/>
          <w:szCs w:val="22"/>
        </w:rPr>
      </w:pPr>
      <w:r w:rsidRPr="003155B3">
        <w:rPr>
          <w:sz w:val="22"/>
          <w:szCs w:val="22"/>
        </w:rPr>
        <w:t xml:space="preserve">na: </w:t>
      </w:r>
      <w:r w:rsidRPr="003155B3">
        <w:rPr>
          <w:sz w:val="22"/>
          <w:szCs w:val="22"/>
        </w:rPr>
        <w:tab/>
      </w:r>
      <w:r w:rsidRPr="003155B3">
        <w:rPr>
          <w:b/>
          <w:sz w:val="22"/>
          <w:szCs w:val="22"/>
        </w:rPr>
        <w:t>„Pełnienie funkcji Inżyniera Kontraktu dla Projektu pn. Budowa sieci wodociągowej, rozdzielczej kanalizacji sanitarnej i deszczowej wraz z przyłączami w ul. Oleśnickiej ”</w:t>
      </w:r>
    </w:p>
    <w:p w:rsidR="00052CB8" w:rsidRPr="003155B3" w:rsidRDefault="00052CB8" w:rsidP="00052CB8">
      <w:pPr>
        <w:spacing w:line="360" w:lineRule="auto"/>
        <w:ind w:left="426" w:hanging="426"/>
        <w:jc w:val="both"/>
        <w:rPr>
          <w:b/>
          <w:sz w:val="22"/>
          <w:szCs w:val="22"/>
        </w:rPr>
      </w:pPr>
    </w:p>
    <w:p w:rsidR="00052CB8" w:rsidRPr="003155B3" w:rsidRDefault="00052CB8" w:rsidP="00052CB8">
      <w:pPr>
        <w:spacing w:line="360" w:lineRule="auto"/>
        <w:ind w:left="426" w:hanging="426"/>
        <w:jc w:val="both"/>
        <w:rPr>
          <w:b/>
          <w:sz w:val="22"/>
          <w:szCs w:val="22"/>
        </w:rPr>
      </w:pPr>
    </w:p>
    <w:tbl>
      <w:tblPr>
        <w:tblW w:w="9540" w:type="dxa"/>
        <w:tblInd w:w="-290" w:type="dxa"/>
        <w:tblLayout w:type="fixed"/>
        <w:tblCellMar>
          <w:left w:w="70" w:type="dxa"/>
          <w:right w:w="70" w:type="dxa"/>
        </w:tblCellMar>
        <w:tblLook w:val="0000" w:firstRow="0" w:lastRow="0" w:firstColumn="0" w:lastColumn="0" w:noHBand="0" w:noVBand="0"/>
      </w:tblPr>
      <w:tblGrid>
        <w:gridCol w:w="6840"/>
        <w:gridCol w:w="2700"/>
      </w:tblGrid>
      <w:tr w:rsidR="00052CB8" w:rsidRPr="003155B3" w:rsidTr="00FC65DE">
        <w:tblPrEx>
          <w:tblCellMar>
            <w:top w:w="0" w:type="dxa"/>
            <w:bottom w:w="0" w:type="dxa"/>
          </w:tblCellMar>
        </w:tblPrEx>
        <w:tc>
          <w:tcPr>
            <w:tcW w:w="6840" w:type="dxa"/>
          </w:tcPr>
          <w:p w:rsidR="00052CB8" w:rsidRPr="003155B3" w:rsidRDefault="00052CB8" w:rsidP="00FC65DE">
            <w:pPr>
              <w:keepNext/>
              <w:ind w:firstLine="290"/>
              <w:outlineLvl w:val="5"/>
              <w:rPr>
                <w:bCs/>
                <w:sz w:val="22"/>
                <w:szCs w:val="22"/>
              </w:rPr>
            </w:pPr>
            <w:r w:rsidRPr="003155B3">
              <w:rPr>
                <w:bCs/>
                <w:sz w:val="22"/>
                <w:szCs w:val="22"/>
              </w:rPr>
              <w:t xml:space="preserve">Nr referencyjny nadany sprawie przez Zamawiającego </w:t>
            </w:r>
          </w:p>
        </w:tc>
        <w:tc>
          <w:tcPr>
            <w:tcW w:w="2700" w:type="dxa"/>
          </w:tcPr>
          <w:p w:rsidR="00052CB8" w:rsidRPr="003155B3" w:rsidRDefault="00052CB8" w:rsidP="00FC65DE">
            <w:pPr>
              <w:keepNext/>
              <w:jc w:val="right"/>
              <w:outlineLvl w:val="5"/>
              <w:rPr>
                <w:bCs/>
                <w:sz w:val="22"/>
                <w:szCs w:val="22"/>
              </w:rPr>
            </w:pPr>
            <w:r>
              <w:rPr>
                <w:bCs/>
                <w:sz w:val="22"/>
                <w:szCs w:val="22"/>
              </w:rPr>
              <w:t>Z/3/EC/2017</w:t>
            </w:r>
          </w:p>
        </w:tc>
      </w:tr>
    </w:tbl>
    <w:p w:rsidR="00052CB8" w:rsidRPr="003155B3" w:rsidRDefault="00052CB8" w:rsidP="00052CB8">
      <w:pPr>
        <w:spacing w:line="360" w:lineRule="auto"/>
        <w:jc w:val="both"/>
        <w:rPr>
          <w:sz w:val="22"/>
          <w:szCs w:val="22"/>
        </w:rPr>
      </w:pPr>
    </w:p>
    <w:p w:rsidR="00052CB8" w:rsidRPr="003155B3" w:rsidRDefault="00052CB8" w:rsidP="00052CB8">
      <w:pPr>
        <w:numPr>
          <w:ilvl w:val="0"/>
          <w:numId w:val="7"/>
        </w:numPr>
        <w:tabs>
          <w:tab w:val="num" w:pos="284"/>
        </w:tabs>
        <w:spacing w:line="360" w:lineRule="auto"/>
        <w:ind w:left="360"/>
        <w:rPr>
          <w:b/>
          <w:sz w:val="22"/>
          <w:szCs w:val="22"/>
        </w:rPr>
      </w:pPr>
      <w:r w:rsidRPr="003155B3">
        <w:rPr>
          <w:b/>
          <w:sz w:val="22"/>
          <w:szCs w:val="22"/>
        </w:rPr>
        <w:t>ZAMAWIAJĄCY:</w:t>
      </w:r>
    </w:p>
    <w:p w:rsidR="00052CB8" w:rsidRPr="003155B3" w:rsidRDefault="00052CB8" w:rsidP="00052CB8">
      <w:pPr>
        <w:spacing w:line="360" w:lineRule="auto"/>
        <w:rPr>
          <w:sz w:val="22"/>
          <w:szCs w:val="22"/>
        </w:rPr>
      </w:pPr>
      <w:r w:rsidRPr="003155B3">
        <w:rPr>
          <w:sz w:val="22"/>
          <w:szCs w:val="22"/>
        </w:rPr>
        <w:t>Sycowska Gospodarka Komunalna Sp. z o.o.</w:t>
      </w:r>
    </w:p>
    <w:p w:rsidR="00052CB8" w:rsidRPr="003155B3" w:rsidRDefault="00052CB8" w:rsidP="00052CB8">
      <w:pPr>
        <w:spacing w:line="360" w:lineRule="auto"/>
        <w:rPr>
          <w:sz w:val="22"/>
          <w:szCs w:val="22"/>
        </w:rPr>
      </w:pPr>
      <w:r w:rsidRPr="003155B3">
        <w:rPr>
          <w:sz w:val="22"/>
          <w:szCs w:val="22"/>
        </w:rPr>
        <w:t>ul. Wrocławska 8</w:t>
      </w:r>
    </w:p>
    <w:p w:rsidR="00052CB8" w:rsidRPr="003155B3" w:rsidRDefault="00052CB8" w:rsidP="00052CB8">
      <w:pPr>
        <w:spacing w:line="360" w:lineRule="auto"/>
        <w:rPr>
          <w:sz w:val="22"/>
          <w:szCs w:val="22"/>
        </w:rPr>
      </w:pPr>
      <w:r w:rsidRPr="003155B3">
        <w:rPr>
          <w:sz w:val="22"/>
          <w:szCs w:val="22"/>
        </w:rPr>
        <w:t>56-500 Syców</w:t>
      </w:r>
    </w:p>
    <w:p w:rsidR="00052CB8" w:rsidRPr="003155B3" w:rsidRDefault="00052CB8" w:rsidP="00052CB8">
      <w:pPr>
        <w:spacing w:line="360" w:lineRule="auto"/>
        <w:rPr>
          <w:sz w:val="22"/>
          <w:szCs w:val="22"/>
        </w:rPr>
      </w:pPr>
    </w:p>
    <w:p w:rsidR="00052CB8" w:rsidRPr="003155B3" w:rsidRDefault="00052CB8" w:rsidP="00052CB8">
      <w:pPr>
        <w:numPr>
          <w:ilvl w:val="0"/>
          <w:numId w:val="7"/>
        </w:numPr>
        <w:tabs>
          <w:tab w:val="num" w:pos="284"/>
        </w:tabs>
        <w:spacing w:line="360" w:lineRule="auto"/>
        <w:ind w:left="360"/>
        <w:rPr>
          <w:b/>
          <w:sz w:val="22"/>
          <w:szCs w:val="22"/>
        </w:rPr>
      </w:pPr>
      <w:r w:rsidRPr="003155B3">
        <w:rPr>
          <w:b/>
          <w:sz w:val="22"/>
          <w:szCs w:val="22"/>
        </w:rPr>
        <w:t>WYKONAWCA:</w:t>
      </w:r>
    </w:p>
    <w:p w:rsidR="00052CB8" w:rsidRPr="003155B3" w:rsidRDefault="00052CB8" w:rsidP="00052CB8">
      <w:pPr>
        <w:tabs>
          <w:tab w:val="num" w:pos="240"/>
        </w:tabs>
        <w:spacing w:line="360" w:lineRule="auto"/>
        <w:ind w:left="238" w:hanging="238"/>
        <w:jc w:val="both"/>
        <w:rPr>
          <w:sz w:val="22"/>
          <w:szCs w:val="22"/>
        </w:rPr>
      </w:pPr>
      <w:r w:rsidRPr="003155B3">
        <w:rPr>
          <w:sz w:val="22"/>
          <w:szCs w:val="22"/>
        </w:rPr>
        <w:t xml:space="preserve">Niniejsza oferta zostaje złożona przez: </w:t>
      </w:r>
      <w:r w:rsidRPr="003155B3">
        <w:rPr>
          <w:sz w:val="22"/>
          <w:szCs w:val="22"/>
        </w:rPr>
        <w:tab/>
      </w:r>
      <w:r w:rsidRPr="003155B3">
        <w:rPr>
          <w:sz w:val="22"/>
          <w:szCs w:val="22"/>
        </w:rPr>
        <w:tab/>
      </w:r>
      <w:r w:rsidRPr="003155B3">
        <w:rPr>
          <w:sz w:val="22"/>
          <w:szCs w:val="22"/>
        </w:rPr>
        <w:tab/>
      </w:r>
      <w:r w:rsidRPr="003155B3">
        <w:rPr>
          <w:sz w:val="22"/>
          <w:szCs w:val="22"/>
        </w:rPr>
        <w:tab/>
      </w:r>
      <w:r w:rsidRPr="003155B3">
        <w:rPr>
          <w:sz w:val="22"/>
          <w:szCs w:val="22"/>
        </w:rPr>
        <w:tab/>
      </w:r>
    </w:p>
    <w:tbl>
      <w:tblPr>
        <w:tblW w:w="9212" w:type="dxa"/>
        <w:jc w:val="center"/>
        <w:tblBorders>
          <w:top w:val="single" w:sz="12" w:space="0" w:color="auto"/>
          <w:left w:val="single" w:sz="12" w:space="0" w:color="auto"/>
          <w:bottom w:val="single" w:sz="12" w:space="0" w:color="auto"/>
          <w:right w:val="single" w:sz="12" w:space="0" w:color="auto"/>
          <w:insideH w:val="single" w:sz="4" w:space="0" w:color="auto"/>
          <w:insideV w:val="single" w:sz="4" w:space="0" w:color="auto"/>
        </w:tblBorders>
        <w:tblLayout w:type="fixed"/>
        <w:tblCellMar>
          <w:left w:w="70" w:type="dxa"/>
          <w:right w:w="70" w:type="dxa"/>
        </w:tblCellMar>
        <w:tblLook w:val="0000" w:firstRow="0" w:lastRow="0" w:firstColumn="0" w:lastColumn="0" w:noHBand="0" w:noVBand="0"/>
      </w:tblPr>
      <w:tblGrid>
        <w:gridCol w:w="2770"/>
        <w:gridCol w:w="3960"/>
        <w:gridCol w:w="2482"/>
      </w:tblGrid>
      <w:tr w:rsidR="00052CB8" w:rsidRPr="003155B3" w:rsidTr="00FC65DE">
        <w:tblPrEx>
          <w:tblCellMar>
            <w:top w:w="0" w:type="dxa"/>
            <w:bottom w:w="0" w:type="dxa"/>
          </w:tblCellMar>
        </w:tblPrEx>
        <w:trPr>
          <w:jc w:val="center"/>
        </w:trPr>
        <w:tc>
          <w:tcPr>
            <w:tcW w:w="2770" w:type="dxa"/>
            <w:tcBorders>
              <w:top w:val="single" w:sz="12" w:space="0" w:color="auto"/>
              <w:bottom w:val="double" w:sz="4" w:space="0" w:color="auto"/>
            </w:tcBorders>
            <w:shd w:val="clear" w:color="auto" w:fill="F3F3F3"/>
            <w:vAlign w:val="center"/>
          </w:tcPr>
          <w:p w:rsidR="00052CB8" w:rsidRPr="003155B3" w:rsidRDefault="00052CB8" w:rsidP="00FC65DE">
            <w:pPr>
              <w:spacing w:line="360" w:lineRule="auto"/>
              <w:rPr>
                <w:b/>
                <w:sz w:val="22"/>
                <w:szCs w:val="22"/>
              </w:rPr>
            </w:pPr>
            <w:r w:rsidRPr="003155B3">
              <w:rPr>
                <w:b/>
                <w:sz w:val="22"/>
                <w:szCs w:val="22"/>
              </w:rPr>
              <w:t>Lp.</w:t>
            </w:r>
          </w:p>
        </w:tc>
        <w:tc>
          <w:tcPr>
            <w:tcW w:w="3960" w:type="dxa"/>
            <w:tcBorders>
              <w:top w:val="single" w:sz="12" w:space="0" w:color="auto"/>
              <w:bottom w:val="double" w:sz="4" w:space="0" w:color="auto"/>
            </w:tcBorders>
            <w:shd w:val="clear" w:color="auto" w:fill="F3F3F3"/>
            <w:vAlign w:val="center"/>
          </w:tcPr>
          <w:p w:rsidR="00052CB8" w:rsidRPr="003155B3" w:rsidRDefault="00052CB8" w:rsidP="00FC65DE">
            <w:pPr>
              <w:spacing w:line="360" w:lineRule="auto"/>
              <w:jc w:val="center"/>
              <w:rPr>
                <w:b/>
                <w:sz w:val="22"/>
                <w:szCs w:val="22"/>
              </w:rPr>
            </w:pPr>
            <w:r w:rsidRPr="003155B3">
              <w:rPr>
                <w:b/>
                <w:sz w:val="22"/>
                <w:szCs w:val="22"/>
              </w:rPr>
              <w:t>Nazwa Wykonawcy(ów)</w:t>
            </w:r>
          </w:p>
        </w:tc>
        <w:tc>
          <w:tcPr>
            <w:tcW w:w="2482" w:type="dxa"/>
            <w:tcBorders>
              <w:top w:val="single" w:sz="12" w:space="0" w:color="auto"/>
              <w:bottom w:val="double" w:sz="4" w:space="0" w:color="auto"/>
            </w:tcBorders>
            <w:shd w:val="clear" w:color="auto" w:fill="F3F3F3"/>
            <w:vAlign w:val="center"/>
          </w:tcPr>
          <w:p w:rsidR="00052CB8" w:rsidRPr="003155B3" w:rsidRDefault="00052CB8" w:rsidP="00FC65DE">
            <w:pPr>
              <w:spacing w:line="360" w:lineRule="auto"/>
              <w:jc w:val="center"/>
              <w:rPr>
                <w:b/>
                <w:sz w:val="22"/>
                <w:szCs w:val="22"/>
              </w:rPr>
            </w:pPr>
            <w:r w:rsidRPr="003155B3">
              <w:rPr>
                <w:b/>
                <w:sz w:val="22"/>
                <w:szCs w:val="22"/>
              </w:rPr>
              <w:t>Adres(y) Wykonawcy(ów)</w:t>
            </w:r>
          </w:p>
        </w:tc>
      </w:tr>
      <w:tr w:rsidR="00052CB8" w:rsidRPr="003155B3" w:rsidTr="00FC65DE">
        <w:tblPrEx>
          <w:tblCellMar>
            <w:top w:w="0" w:type="dxa"/>
            <w:bottom w:w="0" w:type="dxa"/>
          </w:tblCellMar>
        </w:tblPrEx>
        <w:trPr>
          <w:jc w:val="center"/>
        </w:trPr>
        <w:tc>
          <w:tcPr>
            <w:tcW w:w="2770" w:type="dxa"/>
            <w:tcBorders>
              <w:top w:val="double" w:sz="4" w:space="0" w:color="auto"/>
            </w:tcBorders>
          </w:tcPr>
          <w:p w:rsidR="00052CB8" w:rsidRPr="003155B3" w:rsidRDefault="00052CB8" w:rsidP="00FC65DE">
            <w:pPr>
              <w:spacing w:line="360" w:lineRule="auto"/>
              <w:jc w:val="both"/>
              <w:rPr>
                <w:b/>
                <w:sz w:val="22"/>
                <w:szCs w:val="22"/>
                <w:lang w:val="de-DE"/>
              </w:rPr>
            </w:pPr>
          </w:p>
        </w:tc>
        <w:tc>
          <w:tcPr>
            <w:tcW w:w="3960" w:type="dxa"/>
            <w:tcBorders>
              <w:top w:val="double" w:sz="4" w:space="0" w:color="auto"/>
            </w:tcBorders>
          </w:tcPr>
          <w:p w:rsidR="00052CB8" w:rsidRPr="003155B3" w:rsidRDefault="00052CB8" w:rsidP="00FC65DE">
            <w:pPr>
              <w:spacing w:line="360" w:lineRule="auto"/>
              <w:jc w:val="both"/>
              <w:rPr>
                <w:b/>
                <w:sz w:val="22"/>
                <w:szCs w:val="22"/>
                <w:lang w:val="de-DE"/>
              </w:rPr>
            </w:pPr>
          </w:p>
        </w:tc>
        <w:tc>
          <w:tcPr>
            <w:tcW w:w="2482" w:type="dxa"/>
            <w:tcBorders>
              <w:top w:val="double" w:sz="4" w:space="0" w:color="auto"/>
            </w:tcBorders>
          </w:tcPr>
          <w:p w:rsidR="00052CB8" w:rsidRPr="003155B3" w:rsidRDefault="00052CB8" w:rsidP="00FC65DE">
            <w:pPr>
              <w:spacing w:line="360" w:lineRule="auto"/>
              <w:jc w:val="both"/>
              <w:rPr>
                <w:b/>
                <w:sz w:val="22"/>
                <w:szCs w:val="22"/>
                <w:lang w:val="de-DE"/>
              </w:rPr>
            </w:pPr>
          </w:p>
        </w:tc>
      </w:tr>
    </w:tbl>
    <w:p w:rsidR="00052CB8" w:rsidRPr="003155B3" w:rsidRDefault="00052CB8" w:rsidP="00052CB8">
      <w:pPr>
        <w:keepNext/>
        <w:spacing w:line="360" w:lineRule="auto"/>
        <w:jc w:val="center"/>
        <w:outlineLvl w:val="4"/>
        <w:rPr>
          <w:b/>
          <w:bCs/>
          <w:sz w:val="22"/>
          <w:szCs w:val="22"/>
        </w:rPr>
      </w:pPr>
    </w:p>
    <w:p w:rsidR="00052CB8" w:rsidRPr="003155B3" w:rsidRDefault="00052CB8" w:rsidP="00052CB8">
      <w:pPr>
        <w:keepNext/>
        <w:overflowPunct w:val="0"/>
        <w:autoSpaceDE w:val="0"/>
        <w:autoSpaceDN w:val="0"/>
        <w:adjustRightInd w:val="0"/>
        <w:spacing w:line="360" w:lineRule="auto"/>
        <w:ind w:left="2410" w:hanging="2070"/>
        <w:jc w:val="center"/>
        <w:textAlignment w:val="baseline"/>
        <w:outlineLvl w:val="1"/>
        <w:rPr>
          <w:b/>
          <w:noProof/>
          <w:sz w:val="22"/>
          <w:szCs w:val="22"/>
        </w:rPr>
      </w:pPr>
      <w:r w:rsidRPr="003155B3">
        <w:rPr>
          <w:b/>
          <w:noProof/>
          <w:sz w:val="22"/>
          <w:szCs w:val="22"/>
        </w:rPr>
        <w:t>Wykaz cen</w:t>
      </w:r>
    </w:p>
    <w:tbl>
      <w:tblPr>
        <w:tblW w:w="9322" w:type="dxa"/>
        <w:tblBorders>
          <w:top w:val="single" w:sz="4" w:space="0" w:color="auto"/>
          <w:left w:val="single" w:sz="4" w:space="0" w:color="auto"/>
          <w:bottom w:val="single" w:sz="4" w:space="0" w:color="auto"/>
          <w:right w:val="single" w:sz="4" w:space="0" w:color="auto"/>
          <w:insideH w:val="single" w:sz="4" w:space="0" w:color="auto"/>
          <w:insideV w:val="single" w:sz="4" w:space="0" w:color="auto"/>
        </w:tblBorders>
        <w:tblLayout w:type="fixed"/>
        <w:tblLook w:val="01E0" w:firstRow="1" w:lastRow="1" w:firstColumn="1" w:lastColumn="1" w:noHBand="0" w:noVBand="0"/>
      </w:tblPr>
      <w:tblGrid>
        <w:gridCol w:w="675"/>
        <w:gridCol w:w="5670"/>
        <w:gridCol w:w="1418"/>
        <w:gridCol w:w="1559"/>
      </w:tblGrid>
      <w:tr w:rsidR="00052CB8" w:rsidRPr="003155B3" w:rsidTr="00FC65DE">
        <w:trPr>
          <w:trHeight w:val="1167"/>
        </w:trPr>
        <w:tc>
          <w:tcPr>
            <w:tcW w:w="675" w:type="dxa"/>
            <w:shd w:val="clear" w:color="auto" w:fill="A0A0A0"/>
            <w:vAlign w:val="center"/>
          </w:tcPr>
          <w:p w:rsidR="00052CB8" w:rsidRPr="003155B3" w:rsidRDefault="00052CB8" w:rsidP="00FC65DE">
            <w:pPr>
              <w:tabs>
                <w:tab w:val="left" w:pos="540"/>
              </w:tabs>
              <w:spacing w:line="360" w:lineRule="auto"/>
              <w:jc w:val="center"/>
              <w:rPr>
                <w:b/>
                <w:sz w:val="22"/>
                <w:szCs w:val="22"/>
              </w:rPr>
            </w:pPr>
            <w:r w:rsidRPr="003155B3">
              <w:rPr>
                <w:b/>
                <w:sz w:val="22"/>
                <w:szCs w:val="22"/>
              </w:rPr>
              <w:t>L.p.</w:t>
            </w:r>
          </w:p>
        </w:tc>
        <w:tc>
          <w:tcPr>
            <w:tcW w:w="5670" w:type="dxa"/>
            <w:shd w:val="clear" w:color="auto" w:fill="A0A0A0"/>
            <w:vAlign w:val="center"/>
          </w:tcPr>
          <w:p w:rsidR="00052CB8" w:rsidRPr="003155B3" w:rsidRDefault="00052CB8" w:rsidP="00FC65DE">
            <w:pPr>
              <w:tabs>
                <w:tab w:val="left" w:pos="540"/>
              </w:tabs>
              <w:spacing w:line="360" w:lineRule="auto"/>
              <w:jc w:val="center"/>
              <w:rPr>
                <w:b/>
                <w:sz w:val="22"/>
                <w:szCs w:val="22"/>
              </w:rPr>
            </w:pPr>
            <w:r w:rsidRPr="003155B3">
              <w:rPr>
                <w:b/>
                <w:sz w:val="22"/>
                <w:szCs w:val="22"/>
              </w:rPr>
              <w:t>Wyszczególnienie</w:t>
            </w:r>
          </w:p>
        </w:tc>
        <w:tc>
          <w:tcPr>
            <w:tcW w:w="1418" w:type="dxa"/>
            <w:shd w:val="clear" w:color="auto" w:fill="A0A0A0"/>
            <w:vAlign w:val="center"/>
          </w:tcPr>
          <w:p w:rsidR="00052CB8" w:rsidRPr="003155B3" w:rsidRDefault="00052CB8" w:rsidP="00FC65DE">
            <w:pPr>
              <w:tabs>
                <w:tab w:val="left" w:pos="540"/>
              </w:tabs>
              <w:spacing w:line="360" w:lineRule="auto"/>
              <w:jc w:val="center"/>
              <w:rPr>
                <w:b/>
                <w:sz w:val="22"/>
                <w:szCs w:val="22"/>
              </w:rPr>
            </w:pPr>
            <w:r w:rsidRPr="003155B3">
              <w:rPr>
                <w:b/>
                <w:sz w:val="22"/>
                <w:szCs w:val="22"/>
              </w:rPr>
              <w:t>Wartość netto</w:t>
            </w:r>
          </w:p>
        </w:tc>
        <w:tc>
          <w:tcPr>
            <w:tcW w:w="1559" w:type="dxa"/>
            <w:shd w:val="clear" w:color="auto" w:fill="A0A0A0"/>
            <w:vAlign w:val="center"/>
          </w:tcPr>
          <w:p w:rsidR="00052CB8" w:rsidRPr="003155B3" w:rsidRDefault="00052CB8" w:rsidP="00FC65DE">
            <w:pPr>
              <w:tabs>
                <w:tab w:val="left" w:pos="540"/>
              </w:tabs>
              <w:spacing w:line="360" w:lineRule="auto"/>
              <w:jc w:val="center"/>
              <w:rPr>
                <w:b/>
                <w:sz w:val="22"/>
                <w:szCs w:val="22"/>
              </w:rPr>
            </w:pPr>
            <w:r w:rsidRPr="003155B3">
              <w:rPr>
                <w:b/>
                <w:sz w:val="22"/>
                <w:szCs w:val="22"/>
              </w:rPr>
              <w:t>Cena</w:t>
            </w:r>
          </w:p>
          <w:p w:rsidR="00052CB8" w:rsidRPr="003155B3" w:rsidRDefault="00052CB8" w:rsidP="00FC65DE">
            <w:pPr>
              <w:tabs>
                <w:tab w:val="left" w:pos="540"/>
              </w:tabs>
              <w:spacing w:line="360" w:lineRule="auto"/>
              <w:jc w:val="center"/>
              <w:rPr>
                <w:b/>
                <w:sz w:val="22"/>
                <w:szCs w:val="22"/>
              </w:rPr>
            </w:pPr>
            <w:r w:rsidRPr="003155B3">
              <w:rPr>
                <w:b/>
                <w:sz w:val="22"/>
                <w:szCs w:val="22"/>
              </w:rPr>
              <w:t>(brutto)</w:t>
            </w:r>
          </w:p>
        </w:tc>
      </w:tr>
      <w:tr w:rsidR="00052CB8" w:rsidRPr="003155B3" w:rsidTr="00FC65DE">
        <w:trPr>
          <w:trHeight w:val="615"/>
        </w:trPr>
        <w:tc>
          <w:tcPr>
            <w:tcW w:w="9322" w:type="dxa"/>
            <w:gridSpan w:val="4"/>
            <w:vAlign w:val="center"/>
          </w:tcPr>
          <w:p w:rsidR="00052CB8" w:rsidRPr="003155B3" w:rsidRDefault="00052CB8" w:rsidP="00FC65DE">
            <w:pPr>
              <w:tabs>
                <w:tab w:val="left" w:pos="540"/>
              </w:tabs>
              <w:spacing w:line="360" w:lineRule="auto"/>
              <w:rPr>
                <w:b/>
                <w:sz w:val="22"/>
                <w:szCs w:val="22"/>
              </w:rPr>
            </w:pPr>
          </w:p>
        </w:tc>
      </w:tr>
      <w:tr w:rsidR="00052CB8" w:rsidRPr="003155B3" w:rsidTr="00FC65DE">
        <w:trPr>
          <w:trHeight w:val="345"/>
        </w:trPr>
        <w:tc>
          <w:tcPr>
            <w:tcW w:w="675" w:type="dxa"/>
            <w:vAlign w:val="center"/>
          </w:tcPr>
          <w:p w:rsidR="00052CB8" w:rsidRPr="003155B3" w:rsidRDefault="00052CB8" w:rsidP="00FC65DE">
            <w:pPr>
              <w:tabs>
                <w:tab w:val="left" w:pos="540"/>
              </w:tabs>
              <w:spacing w:line="360" w:lineRule="auto"/>
              <w:jc w:val="center"/>
              <w:rPr>
                <w:sz w:val="22"/>
                <w:szCs w:val="22"/>
              </w:rPr>
            </w:pPr>
            <w:r w:rsidRPr="003155B3">
              <w:rPr>
                <w:sz w:val="22"/>
                <w:szCs w:val="22"/>
              </w:rPr>
              <w:t>1</w:t>
            </w:r>
          </w:p>
        </w:tc>
        <w:tc>
          <w:tcPr>
            <w:tcW w:w="5670" w:type="dxa"/>
            <w:vAlign w:val="center"/>
          </w:tcPr>
          <w:p w:rsidR="00052CB8" w:rsidRPr="003155B3" w:rsidRDefault="00052CB8" w:rsidP="00FC65DE">
            <w:pPr>
              <w:tabs>
                <w:tab w:val="left" w:pos="540"/>
              </w:tabs>
              <w:spacing w:line="360" w:lineRule="auto"/>
              <w:rPr>
                <w:sz w:val="22"/>
                <w:szCs w:val="22"/>
              </w:rPr>
            </w:pPr>
            <w:r w:rsidRPr="003155B3">
              <w:rPr>
                <w:sz w:val="22"/>
                <w:szCs w:val="22"/>
              </w:rPr>
              <w:t xml:space="preserve">I etap: </w:t>
            </w:r>
            <w:r>
              <w:rPr>
                <w:sz w:val="22"/>
                <w:szCs w:val="22"/>
              </w:rPr>
              <w:t>pomoc przy wyborze</w:t>
            </w:r>
            <w:r w:rsidRPr="003155B3">
              <w:rPr>
                <w:sz w:val="22"/>
                <w:szCs w:val="22"/>
              </w:rPr>
              <w:t xml:space="preserve"> wykonawcy robót budowlanych </w:t>
            </w:r>
          </w:p>
        </w:tc>
        <w:tc>
          <w:tcPr>
            <w:tcW w:w="1418" w:type="dxa"/>
            <w:vAlign w:val="center"/>
          </w:tcPr>
          <w:p w:rsidR="00052CB8" w:rsidRPr="003155B3" w:rsidRDefault="00052CB8" w:rsidP="00FC65DE">
            <w:pPr>
              <w:tabs>
                <w:tab w:val="left" w:pos="540"/>
              </w:tabs>
              <w:spacing w:line="360" w:lineRule="auto"/>
              <w:jc w:val="center"/>
              <w:rPr>
                <w:sz w:val="22"/>
                <w:szCs w:val="22"/>
              </w:rPr>
            </w:pPr>
          </w:p>
        </w:tc>
        <w:tc>
          <w:tcPr>
            <w:tcW w:w="1559" w:type="dxa"/>
            <w:vAlign w:val="center"/>
          </w:tcPr>
          <w:p w:rsidR="00052CB8" w:rsidRPr="003155B3" w:rsidRDefault="00052CB8" w:rsidP="00FC65DE">
            <w:pPr>
              <w:tabs>
                <w:tab w:val="left" w:pos="540"/>
              </w:tabs>
              <w:spacing w:line="360" w:lineRule="auto"/>
              <w:jc w:val="center"/>
              <w:rPr>
                <w:sz w:val="22"/>
                <w:szCs w:val="22"/>
              </w:rPr>
            </w:pPr>
          </w:p>
        </w:tc>
      </w:tr>
      <w:tr w:rsidR="00052CB8" w:rsidRPr="003155B3" w:rsidTr="00FC65DE">
        <w:trPr>
          <w:trHeight w:val="345"/>
        </w:trPr>
        <w:tc>
          <w:tcPr>
            <w:tcW w:w="675" w:type="dxa"/>
            <w:vAlign w:val="center"/>
          </w:tcPr>
          <w:p w:rsidR="00052CB8" w:rsidRPr="003155B3" w:rsidRDefault="00052CB8" w:rsidP="00FC65DE">
            <w:pPr>
              <w:tabs>
                <w:tab w:val="left" w:pos="540"/>
              </w:tabs>
              <w:spacing w:line="360" w:lineRule="auto"/>
              <w:jc w:val="center"/>
              <w:rPr>
                <w:sz w:val="22"/>
                <w:szCs w:val="22"/>
              </w:rPr>
            </w:pPr>
            <w:r w:rsidRPr="003155B3">
              <w:rPr>
                <w:sz w:val="22"/>
                <w:szCs w:val="22"/>
              </w:rPr>
              <w:t>2</w:t>
            </w:r>
          </w:p>
        </w:tc>
        <w:tc>
          <w:tcPr>
            <w:tcW w:w="5670" w:type="dxa"/>
            <w:vAlign w:val="center"/>
          </w:tcPr>
          <w:p w:rsidR="00052CB8" w:rsidRPr="003155B3" w:rsidRDefault="00052CB8" w:rsidP="00FC65DE">
            <w:pPr>
              <w:spacing w:line="360" w:lineRule="auto"/>
              <w:rPr>
                <w:sz w:val="22"/>
                <w:szCs w:val="22"/>
              </w:rPr>
            </w:pPr>
            <w:r w:rsidRPr="003155B3">
              <w:rPr>
                <w:sz w:val="22"/>
                <w:szCs w:val="22"/>
              </w:rPr>
              <w:t>I</w:t>
            </w:r>
            <w:r>
              <w:rPr>
                <w:sz w:val="22"/>
                <w:szCs w:val="22"/>
              </w:rPr>
              <w:t>I etap: realizacja robót budowlanych - kanalizacja sanitarna</w:t>
            </w:r>
          </w:p>
        </w:tc>
        <w:tc>
          <w:tcPr>
            <w:tcW w:w="1418" w:type="dxa"/>
            <w:vAlign w:val="center"/>
          </w:tcPr>
          <w:p w:rsidR="00052CB8" w:rsidRPr="003155B3" w:rsidRDefault="00052CB8" w:rsidP="00FC65DE">
            <w:pPr>
              <w:tabs>
                <w:tab w:val="left" w:pos="540"/>
              </w:tabs>
              <w:spacing w:line="360" w:lineRule="auto"/>
              <w:jc w:val="center"/>
              <w:rPr>
                <w:sz w:val="22"/>
                <w:szCs w:val="22"/>
              </w:rPr>
            </w:pPr>
          </w:p>
        </w:tc>
        <w:tc>
          <w:tcPr>
            <w:tcW w:w="1559" w:type="dxa"/>
            <w:vAlign w:val="center"/>
          </w:tcPr>
          <w:p w:rsidR="00052CB8" w:rsidRPr="003155B3" w:rsidRDefault="00052CB8" w:rsidP="00FC65DE">
            <w:pPr>
              <w:tabs>
                <w:tab w:val="left" w:pos="540"/>
              </w:tabs>
              <w:spacing w:line="360" w:lineRule="auto"/>
              <w:jc w:val="center"/>
              <w:rPr>
                <w:sz w:val="22"/>
                <w:szCs w:val="22"/>
              </w:rPr>
            </w:pPr>
          </w:p>
        </w:tc>
      </w:tr>
      <w:tr w:rsidR="00052CB8" w:rsidRPr="003155B3" w:rsidTr="00FC65DE">
        <w:trPr>
          <w:trHeight w:val="345"/>
        </w:trPr>
        <w:tc>
          <w:tcPr>
            <w:tcW w:w="675" w:type="dxa"/>
            <w:vAlign w:val="center"/>
          </w:tcPr>
          <w:p w:rsidR="00052CB8" w:rsidRPr="003155B3" w:rsidRDefault="00052CB8" w:rsidP="00FC65DE">
            <w:pPr>
              <w:tabs>
                <w:tab w:val="left" w:pos="540"/>
              </w:tabs>
              <w:spacing w:line="360" w:lineRule="auto"/>
              <w:jc w:val="center"/>
              <w:rPr>
                <w:sz w:val="22"/>
                <w:szCs w:val="22"/>
              </w:rPr>
            </w:pPr>
            <w:r>
              <w:rPr>
                <w:sz w:val="22"/>
                <w:szCs w:val="22"/>
              </w:rPr>
              <w:t>3</w:t>
            </w:r>
          </w:p>
        </w:tc>
        <w:tc>
          <w:tcPr>
            <w:tcW w:w="5670" w:type="dxa"/>
            <w:vAlign w:val="center"/>
          </w:tcPr>
          <w:p w:rsidR="00052CB8" w:rsidRPr="003155B3" w:rsidRDefault="00052CB8" w:rsidP="00FC65DE">
            <w:pPr>
              <w:spacing w:line="360" w:lineRule="auto"/>
              <w:rPr>
                <w:sz w:val="22"/>
                <w:szCs w:val="22"/>
              </w:rPr>
            </w:pPr>
            <w:r>
              <w:rPr>
                <w:sz w:val="22"/>
                <w:szCs w:val="22"/>
              </w:rPr>
              <w:t>II etap: realizacja robót budowlanych – kanalizacja deszczowa</w:t>
            </w:r>
          </w:p>
        </w:tc>
        <w:tc>
          <w:tcPr>
            <w:tcW w:w="1418" w:type="dxa"/>
            <w:vAlign w:val="center"/>
          </w:tcPr>
          <w:p w:rsidR="00052CB8" w:rsidRPr="003155B3" w:rsidRDefault="00052CB8" w:rsidP="00FC65DE">
            <w:pPr>
              <w:tabs>
                <w:tab w:val="left" w:pos="540"/>
              </w:tabs>
              <w:spacing w:line="360" w:lineRule="auto"/>
              <w:jc w:val="center"/>
              <w:rPr>
                <w:sz w:val="22"/>
                <w:szCs w:val="22"/>
              </w:rPr>
            </w:pPr>
          </w:p>
        </w:tc>
        <w:tc>
          <w:tcPr>
            <w:tcW w:w="1559" w:type="dxa"/>
            <w:vAlign w:val="center"/>
          </w:tcPr>
          <w:p w:rsidR="00052CB8" w:rsidRPr="003155B3" w:rsidRDefault="00052CB8" w:rsidP="00FC65DE">
            <w:pPr>
              <w:tabs>
                <w:tab w:val="left" w:pos="540"/>
              </w:tabs>
              <w:spacing w:line="360" w:lineRule="auto"/>
              <w:jc w:val="center"/>
              <w:rPr>
                <w:sz w:val="22"/>
                <w:szCs w:val="22"/>
              </w:rPr>
            </w:pPr>
          </w:p>
        </w:tc>
      </w:tr>
      <w:tr w:rsidR="00052CB8" w:rsidRPr="003155B3" w:rsidTr="00FC65DE">
        <w:trPr>
          <w:trHeight w:val="345"/>
        </w:trPr>
        <w:tc>
          <w:tcPr>
            <w:tcW w:w="675" w:type="dxa"/>
            <w:vAlign w:val="center"/>
          </w:tcPr>
          <w:p w:rsidR="00052CB8" w:rsidRPr="003155B3" w:rsidRDefault="00052CB8" w:rsidP="00FC65DE">
            <w:pPr>
              <w:tabs>
                <w:tab w:val="left" w:pos="540"/>
              </w:tabs>
              <w:spacing w:line="360" w:lineRule="auto"/>
              <w:jc w:val="center"/>
              <w:rPr>
                <w:sz w:val="22"/>
                <w:szCs w:val="22"/>
              </w:rPr>
            </w:pPr>
            <w:r>
              <w:rPr>
                <w:sz w:val="22"/>
                <w:szCs w:val="22"/>
              </w:rPr>
              <w:t>4</w:t>
            </w:r>
          </w:p>
        </w:tc>
        <w:tc>
          <w:tcPr>
            <w:tcW w:w="5670" w:type="dxa"/>
            <w:vAlign w:val="center"/>
          </w:tcPr>
          <w:p w:rsidR="00052CB8" w:rsidRPr="003155B3" w:rsidRDefault="00052CB8" w:rsidP="00FC65DE">
            <w:pPr>
              <w:spacing w:line="360" w:lineRule="auto"/>
              <w:rPr>
                <w:sz w:val="22"/>
                <w:szCs w:val="22"/>
              </w:rPr>
            </w:pPr>
            <w:r>
              <w:rPr>
                <w:sz w:val="22"/>
                <w:szCs w:val="22"/>
              </w:rPr>
              <w:t>II etap: realizacja robót budowlanych – sieć wodociągowa</w:t>
            </w:r>
          </w:p>
        </w:tc>
        <w:tc>
          <w:tcPr>
            <w:tcW w:w="1418" w:type="dxa"/>
            <w:vAlign w:val="center"/>
          </w:tcPr>
          <w:p w:rsidR="00052CB8" w:rsidRPr="003155B3" w:rsidRDefault="00052CB8" w:rsidP="00FC65DE">
            <w:pPr>
              <w:tabs>
                <w:tab w:val="left" w:pos="540"/>
              </w:tabs>
              <w:spacing w:line="360" w:lineRule="auto"/>
              <w:jc w:val="center"/>
              <w:rPr>
                <w:sz w:val="22"/>
                <w:szCs w:val="22"/>
              </w:rPr>
            </w:pPr>
          </w:p>
        </w:tc>
        <w:tc>
          <w:tcPr>
            <w:tcW w:w="1559" w:type="dxa"/>
            <w:vAlign w:val="center"/>
          </w:tcPr>
          <w:p w:rsidR="00052CB8" w:rsidRPr="003155B3" w:rsidRDefault="00052CB8" w:rsidP="00FC65DE">
            <w:pPr>
              <w:tabs>
                <w:tab w:val="left" w:pos="540"/>
              </w:tabs>
              <w:spacing w:line="360" w:lineRule="auto"/>
              <w:jc w:val="center"/>
              <w:rPr>
                <w:sz w:val="22"/>
                <w:szCs w:val="22"/>
              </w:rPr>
            </w:pPr>
          </w:p>
        </w:tc>
      </w:tr>
      <w:tr w:rsidR="00052CB8" w:rsidRPr="003155B3" w:rsidTr="00FC65DE">
        <w:trPr>
          <w:trHeight w:val="446"/>
        </w:trPr>
        <w:tc>
          <w:tcPr>
            <w:tcW w:w="7763" w:type="dxa"/>
            <w:gridSpan w:val="3"/>
            <w:vAlign w:val="center"/>
          </w:tcPr>
          <w:p w:rsidR="00052CB8" w:rsidRPr="003155B3" w:rsidRDefault="00052CB8" w:rsidP="00FC65DE">
            <w:pPr>
              <w:tabs>
                <w:tab w:val="left" w:pos="540"/>
              </w:tabs>
              <w:spacing w:line="360" w:lineRule="auto"/>
              <w:jc w:val="right"/>
              <w:rPr>
                <w:b/>
                <w:sz w:val="22"/>
                <w:szCs w:val="22"/>
              </w:rPr>
            </w:pPr>
            <w:r w:rsidRPr="003155B3">
              <w:rPr>
                <w:b/>
                <w:sz w:val="22"/>
                <w:szCs w:val="22"/>
              </w:rPr>
              <w:t>Łącznie</w:t>
            </w:r>
            <w:r w:rsidRPr="003155B3">
              <w:rPr>
                <w:sz w:val="22"/>
                <w:szCs w:val="22"/>
              </w:rPr>
              <w:t xml:space="preserve"> </w:t>
            </w:r>
            <w:r w:rsidRPr="003155B3">
              <w:rPr>
                <w:b/>
                <w:sz w:val="22"/>
                <w:szCs w:val="22"/>
              </w:rPr>
              <w:t>Cena Oferty</w:t>
            </w:r>
            <w:r w:rsidRPr="003155B3">
              <w:rPr>
                <w:sz w:val="22"/>
                <w:szCs w:val="22"/>
              </w:rPr>
              <w:t xml:space="preserve"> - do przeniesienia do Formularza oferty</w:t>
            </w:r>
          </w:p>
        </w:tc>
        <w:tc>
          <w:tcPr>
            <w:tcW w:w="1559" w:type="dxa"/>
            <w:vAlign w:val="center"/>
          </w:tcPr>
          <w:p w:rsidR="00052CB8" w:rsidRPr="003155B3" w:rsidRDefault="00052CB8" w:rsidP="00FC65DE">
            <w:pPr>
              <w:tabs>
                <w:tab w:val="left" w:pos="540"/>
              </w:tabs>
              <w:spacing w:line="360" w:lineRule="auto"/>
              <w:jc w:val="center"/>
              <w:rPr>
                <w:b/>
                <w:sz w:val="22"/>
                <w:szCs w:val="22"/>
              </w:rPr>
            </w:pPr>
          </w:p>
        </w:tc>
      </w:tr>
    </w:tbl>
    <w:p w:rsidR="00052CB8" w:rsidRPr="003155B3" w:rsidRDefault="00052CB8" w:rsidP="00052CB8">
      <w:pPr>
        <w:spacing w:line="360" w:lineRule="auto"/>
        <w:ind w:left="720"/>
        <w:jc w:val="both"/>
        <w:rPr>
          <w:b/>
          <w:sz w:val="22"/>
          <w:szCs w:val="22"/>
        </w:rPr>
      </w:pPr>
    </w:p>
    <w:p w:rsidR="00052CB8" w:rsidRPr="003155B3" w:rsidRDefault="00052CB8" w:rsidP="00052CB8">
      <w:pPr>
        <w:spacing w:line="360" w:lineRule="auto"/>
        <w:ind w:left="720"/>
        <w:jc w:val="both"/>
        <w:rPr>
          <w:b/>
          <w:sz w:val="22"/>
          <w:szCs w:val="22"/>
        </w:rPr>
      </w:pPr>
    </w:p>
    <w:p w:rsidR="00052CB8" w:rsidRPr="003155B3" w:rsidRDefault="00052CB8" w:rsidP="00052CB8">
      <w:pPr>
        <w:numPr>
          <w:ilvl w:val="0"/>
          <w:numId w:val="7"/>
        </w:numPr>
        <w:tabs>
          <w:tab w:val="num" w:pos="284"/>
        </w:tabs>
        <w:spacing w:line="360" w:lineRule="auto"/>
        <w:ind w:left="360"/>
        <w:rPr>
          <w:rFonts w:ascii="Verdana" w:hAnsi="Verdana"/>
          <w:b/>
          <w:sz w:val="18"/>
          <w:szCs w:val="18"/>
        </w:rPr>
      </w:pPr>
      <w:r w:rsidRPr="003155B3">
        <w:rPr>
          <w:rFonts w:ascii="Verdana" w:hAnsi="Verdana"/>
          <w:b/>
          <w:sz w:val="18"/>
          <w:szCs w:val="18"/>
        </w:rPr>
        <w:t>Podpis(y):</w:t>
      </w:r>
    </w:p>
    <w:tbl>
      <w:tblPr>
        <w:tblW w:w="10618" w:type="dxa"/>
        <w:jc w:val="center"/>
        <w:tblBorders>
          <w:top w:val="single" w:sz="4" w:space="0" w:color="auto"/>
          <w:left w:val="single" w:sz="4" w:space="0" w:color="auto"/>
          <w:bottom w:val="single" w:sz="4" w:space="0" w:color="auto"/>
          <w:right w:val="single" w:sz="4" w:space="0" w:color="auto"/>
          <w:insideH w:val="single" w:sz="4" w:space="0" w:color="auto"/>
          <w:insideV w:val="single" w:sz="4" w:space="0" w:color="auto"/>
        </w:tblBorders>
        <w:tblLayout w:type="fixed"/>
        <w:tblCellMar>
          <w:left w:w="70" w:type="dxa"/>
          <w:right w:w="70" w:type="dxa"/>
        </w:tblCellMar>
        <w:tblLook w:val="0000" w:firstRow="0" w:lastRow="0" w:firstColumn="0" w:lastColumn="0" w:noHBand="0" w:noVBand="0"/>
      </w:tblPr>
      <w:tblGrid>
        <w:gridCol w:w="409"/>
        <w:gridCol w:w="1800"/>
        <w:gridCol w:w="2700"/>
        <w:gridCol w:w="3060"/>
        <w:gridCol w:w="1522"/>
        <w:gridCol w:w="1127"/>
      </w:tblGrid>
      <w:tr w:rsidR="00052CB8" w:rsidRPr="003155B3" w:rsidTr="00FC65DE">
        <w:tblPrEx>
          <w:tblCellMar>
            <w:top w:w="0" w:type="dxa"/>
            <w:bottom w:w="0" w:type="dxa"/>
          </w:tblCellMar>
        </w:tblPrEx>
        <w:trPr>
          <w:jc w:val="center"/>
        </w:trPr>
        <w:tc>
          <w:tcPr>
            <w:tcW w:w="409" w:type="dxa"/>
            <w:shd w:val="clear" w:color="auto" w:fill="F3F3F3"/>
          </w:tcPr>
          <w:p w:rsidR="00052CB8" w:rsidRPr="003155B3" w:rsidRDefault="00052CB8" w:rsidP="00FC65DE">
            <w:pPr>
              <w:rPr>
                <w:sz w:val="18"/>
                <w:szCs w:val="18"/>
              </w:rPr>
            </w:pPr>
            <w:r w:rsidRPr="003155B3">
              <w:rPr>
                <w:sz w:val="18"/>
                <w:szCs w:val="18"/>
              </w:rPr>
              <w:t>l.p.</w:t>
            </w:r>
          </w:p>
        </w:tc>
        <w:tc>
          <w:tcPr>
            <w:tcW w:w="1800" w:type="dxa"/>
            <w:shd w:val="clear" w:color="auto" w:fill="F3F3F3"/>
          </w:tcPr>
          <w:p w:rsidR="00052CB8" w:rsidRPr="003155B3" w:rsidRDefault="00052CB8" w:rsidP="00FC65DE">
            <w:pPr>
              <w:rPr>
                <w:sz w:val="18"/>
                <w:szCs w:val="18"/>
              </w:rPr>
            </w:pPr>
            <w:r w:rsidRPr="003155B3">
              <w:rPr>
                <w:sz w:val="18"/>
                <w:szCs w:val="18"/>
              </w:rPr>
              <w:t>nazwa(y) Wykonawcy(ów)</w:t>
            </w:r>
          </w:p>
        </w:tc>
        <w:tc>
          <w:tcPr>
            <w:tcW w:w="2700" w:type="dxa"/>
            <w:shd w:val="clear" w:color="auto" w:fill="F3F3F3"/>
          </w:tcPr>
          <w:p w:rsidR="00052CB8" w:rsidRPr="003155B3" w:rsidRDefault="00052CB8" w:rsidP="00FC65DE">
            <w:pPr>
              <w:rPr>
                <w:sz w:val="18"/>
                <w:szCs w:val="18"/>
              </w:rPr>
            </w:pPr>
            <w:r w:rsidRPr="003155B3">
              <w:rPr>
                <w:sz w:val="18"/>
                <w:szCs w:val="18"/>
              </w:rPr>
              <w:t>nazwisko i imię osoby (osób) upoważnionej(</w:t>
            </w:r>
            <w:proofErr w:type="spellStart"/>
            <w:r w:rsidRPr="003155B3">
              <w:rPr>
                <w:sz w:val="18"/>
                <w:szCs w:val="18"/>
              </w:rPr>
              <w:t>ych</w:t>
            </w:r>
            <w:proofErr w:type="spellEnd"/>
            <w:r w:rsidRPr="003155B3">
              <w:rPr>
                <w:sz w:val="18"/>
                <w:szCs w:val="18"/>
              </w:rPr>
              <w:t xml:space="preserve">) do podpisania oferty w imieniu Wykonawcy(ów) </w:t>
            </w:r>
          </w:p>
        </w:tc>
        <w:tc>
          <w:tcPr>
            <w:tcW w:w="3060" w:type="dxa"/>
            <w:shd w:val="clear" w:color="auto" w:fill="F3F3F3"/>
          </w:tcPr>
          <w:p w:rsidR="00052CB8" w:rsidRPr="003155B3" w:rsidRDefault="00052CB8" w:rsidP="00FC65DE">
            <w:pPr>
              <w:rPr>
                <w:sz w:val="18"/>
                <w:szCs w:val="18"/>
              </w:rPr>
            </w:pPr>
            <w:r w:rsidRPr="003155B3">
              <w:rPr>
                <w:sz w:val="18"/>
                <w:szCs w:val="18"/>
              </w:rPr>
              <w:t>podpis(y) osoby(osób) upoważnionej(</w:t>
            </w:r>
            <w:proofErr w:type="spellStart"/>
            <w:r w:rsidRPr="003155B3">
              <w:rPr>
                <w:sz w:val="18"/>
                <w:szCs w:val="18"/>
              </w:rPr>
              <w:t>ych</w:t>
            </w:r>
            <w:proofErr w:type="spellEnd"/>
            <w:r w:rsidRPr="003155B3">
              <w:rPr>
                <w:sz w:val="18"/>
                <w:szCs w:val="18"/>
              </w:rPr>
              <w:t>) do podpisania oferty w imieniu Wykonawcy(ów)</w:t>
            </w:r>
          </w:p>
        </w:tc>
        <w:tc>
          <w:tcPr>
            <w:tcW w:w="1522" w:type="dxa"/>
            <w:shd w:val="clear" w:color="auto" w:fill="F3F3F3"/>
          </w:tcPr>
          <w:p w:rsidR="00052CB8" w:rsidRPr="003155B3" w:rsidRDefault="00052CB8" w:rsidP="00FC65DE">
            <w:pPr>
              <w:rPr>
                <w:sz w:val="18"/>
                <w:szCs w:val="18"/>
              </w:rPr>
            </w:pPr>
            <w:r w:rsidRPr="003155B3">
              <w:rPr>
                <w:sz w:val="18"/>
                <w:szCs w:val="18"/>
              </w:rPr>
              <w:t>pieczęć(</w:t>
            </w:r>
            <w:proofErr w:type="spellStart"/>
            <w:r w:rsidRPr="003155B3">
              <w:rPr>
                <w:sz w:val="18"/>
                <w:szCs w:val="18"/>
              </w:rPr>
              <w:t>cie</w:t>
            </w:r>
            <w:proofErr w:type="spellEnd"/>
            <w:r w:rsidRPr="003155B3">
              <w:rPr>
                <w:sz w:val="18"/>
                <w:szCs w:val="18"/>
              </w:rPr>
              <w:t xml:space="preserve">) Wykonawcy(ów) </w:t>
            </w:r>
          </w:p>
        </w:tc>
        <w:tc>
          <w:tcPr>
            <w:tcW w:w="1127" w:type="dxa"/>
            <w:shd w:val="clear" w:color="auto" w:fill="F3F3F3"/>
          </w:tcPr>
          <w:p w:rsidR="00052CB8" w:rsidRPr="003155B3" w:rsidRDefault="00052CB8" w:rsidP="00FC65DE">
            <w:pPr>
              <w:rPr>
                <w:sz w:val="18"/>
                <w:szCs w:val="18"/>
              </w:rPr>
            </w:pPr>
            <w:r w:rsidRPr="003155B3">
              <w:rPr>
                <w:sz w:val="18"/>
                <w:szCs w:val="18"/>
              </w:rPr>
              <w:t xml:space="preserve">miejscowość </w:t>
            </w:r>
          </w:p>
          <w:p w:rsidR="00052CB8" w:rsidRPr="003155B3" w:rsidRDefault="00052CB8" w:rsidP="00FC65DE">
            <w:pPr>
              <w:rPr>
                <w:sz w:val="18"/>
                <w:szCs w:val="18"/>
              </w:rPr>
            </w:pPr>
            <w:r w:rsidRPr="003155B3">
              <w:rPr>
                <w:sz w:val="18"/>
                <w:szCs w:val="18"/>
              </w:rPr>
              <w:t>i data</w:t>
            </w:r>
          </w:p>
        </w:tc>
      </w:tr>
      <w:tr w:rsidR="00052CB8" w:rsidRPr="003155B3" w:rsidTr="00FC65DE">
        <w:tblPrEx>
          <w:tblCellMar>
            <w:top w:w="0" w:type="dxa"/>
            <w:bottom w:w="0" w:type="dxa"/>
          </w:tblCellMar>
        </w:tblPrEx>
        <w:trPr>
          <w:trHeight w:val="345"/>
          <w:jc w:val="center"/>
        </w:trPr>
        <w:tc>
          <w:tcPr>
            <w:tcW w:w="409" w:type="dxa"/>
          </w:tcPr>
          <w:p w:rsidR="00052CB8" w:rsidRPr="003155B3" w:rsidRDefault="00052CB8" w:rsidP="00FC65DE">
            <w:pPr>
              <w:spacing w:line="360" w:lineRule="auto"/>
              <w:rPr>
                <w:sz w:val="18"/>
                <w:szCs w:val="18"/>
              </w:rPr>
            </w:pPr>
            <w:r w:rsidRPr="003155B3">
              <w:rPr>
                <w:sz w:val="18"/>
                <w:szCs w:val="18"/>
              </w:rPr>
              <w:lastRenderedPageBreak/>
              <w:t xml:space="preserve">1) </w:t>
            </w:r>
          </w:p>
        </w:tc>
        <w:tc>
          <w:tcPr>
            <w:tcW w:w="1800" w:type="dxa"/>
          </w:tcPr>
          <w:p w:rsidR="00052CB8" w:rsidRPr="003155B3" w:rsidRDefault="00052CB8" w:rsidP="00FC65DE">
            <w:pPr>
              <w:spacing w:line="360" w:lineRule="auto"/>
              <w:rPr>
                <w:sz w:val="18"/>
                <w:szCs w:val="18"/>
              </w:rPr>
            </w:pPr>
          </w:p>
        </w:tc>
        <w:tc>
          <w:tcPr>
            <w:tcW w:w="2700" w:type="dxa"/>
          </w:tcPr>
          <w:p w:rsidR="00052CB8" w:rsidRPr="003155B3" w:rsidRDefault="00052CB8" w:rsidP="00FC65DE">
            <w:pPr>
              <w:spacing w:line="360" w:lineRule="auto"/>
              <w:rPr>
                <w:sz w:val="18"/>
                <w:szCs w:val="18"/>
              </w:rPr>
            </w:pPr>
          </w:p>
        </w:tc>
        <w:tc>
          <w:tcPr>
            <w:tcW w:w="3060" w:type="dxa"/>
          </w:tcPr>
          <w:p w:rsidR="00052CB8" w:rsidRPr="003155B3" w:rsidRDefault="00052CB8" w:rsidP="00FC65DE">
            <w:pPr>
              <w:spacing w:line="360" w:lineRule="auto"/>
              <w:rPr>
                <w:sz w:val="18"/>
                <w:szCs w:val="18"/>
              </w:rPr>
            </w:pPr>
          </w:p>
        </w:tc>
        <w:tc>
          <w:tcPr>
            <w:tcW w:w="1522" w:type="dxa"/>
          </w:tcPr>
          <w:p w:rsidR="00052CB8" w:rsidRPr="003155B3" w:rsidRDefault="00052CB8" w:rsidP="00FC65DE">
            <w:pPr>
              <w:spacing w:line="360" w:lineRule="auto"/>
              <w:rPr>
                <w:sz w:val="18"/>
                <w:szCs w:val="18"/>
              </w:rPr>
            </w:pPr>
          </w:p>
        </w:tc>
        <w:tc>
          <w:tcPr>
            <w:tcW w:w="1127" w:type="dxa"/>
          </w:tcPr>
          <w:p w:rsidR="00052CB8" w:rsidRPr="003155B3" w:rsidRDefault="00052CB8" w:rsidP="00FC65DE">
            <w:pPr>
              <w:spacing w:line="360" w:lineRule="auto"/>
              <w:rPr>
                <w:sz w:val="18"/>
                <w:szCs w:val="18"/>
              </w:rPr>
            </w:pPr>
          </w:p>
        </w:tc>
      </w:tr>
    </w:tbl>
    <w:p w:rsidR="00052CB8" w:rsidRPr="003155B3" w:rsidRDefault="00052CB8" w:rsidP="00052CB8">
      <w:pPr>
        <w:keepNext/>
        <w:pageBreakBefore/>
        <w:spacing w:line="360" w:lineRule="auto"/>
        <w:jc w:val="both"/>
        <w:textAlignment w:val="top"/>
        <w:outlineLvl w:val="3"/>
        <w:rPr>
          <w:b/>
          <w:bCs/>
          <w:sz w:val="22"/>
          <w:szCs w:val="22"/>
        </w:rPr>
      </w:pPr>
      <w:r>
        <w:rPr>
          <w:b/>
          <w:bCs/>
          <w:sz w:val="22"/>
          <w:szCs w:val="22"/>
        </w:rPr>
        <w:lastRenderedPageBreak/>
        <w:t>Załącznik nr 3</w:t>
      </w:r>
      <w:r w:rsidRPr="003155B3">
        <w:rPr>
          <w:b/>
          <w:bCs/>
          <w:sz w:val="22"/>
          <w:szCs w:val="22"/>
        </w:rPr>
        <w:t xml:space="preserve">– Wzór </w:t>
      </w:r>
      <w:r>
        <w:rPr>
          <w:b/>
          <w:bCs/>
          <w:noProof/>
          <w:sz w:val="22"/>
          <w:szCs w:val="22"/>
        </w:rPr>
        <w:t>Oświadczenia</w:t>
      </w:r>
    </w:p>
    <w:p w:rsidR="00052CB8" w:rsidRPr="003155B3" w:rsidRDefault="00052CB8" w:rsidP="00052CB8">
      <w:pPr>
        <w:rPr>
          <w:sz w:val="22"/>
          <w:szCs w:val="22"/>
        </w:rPr>
      </w:pPr>
    </w:p>
    <w:p w:rsidR="00052CB8" w:rsidRDefault="00052CB8" w:rsidP="00052CB8">
      <w:pPr>
        <w:jc w:val="center"/>
        <w:rPr>
          <w:b/>
          <w:sz w:val="22"/>
          <w:szCs w:val="22"/>
        </w:rPr>
      </w:pPr>
      <w:r>
        <w:rPr>
          <w:b/>
          <w:sz w:val="22"/>
          <w:szCs w:val="22"/>
        </w:rPr>
        <w:t>OŚWIADCZENIE</w:t>
      </w:r>
      <w:r w:rsidRPr="00B10383">
        <w:rPr>
          <w:b/>
          <w:sz w:val="22"/>
          <w:szCs w:val="22"/>
        </w:rPr>
        <w:t xml:space="preserve"> </w:t>
      </w:r>
    </w:p>
    <w:p w:rsidR="00052CB8" w:rsidRDefault="00052CB8" w:rsidP="00052CB8">
      <w:pPr>
        <w:jc w:val="center"/>
        <w:rPr>
          <w:b/>
          <w:sz w:val="22"/>
          <w:szCs w:val="22"/>
        </w:rPr>
      </w:pPr>
      <w:r w:rsidRPr="00B10383">
        <w:rPr>
          <w:b/>
          <w:sz w:val="22"/>
          <w:szCs w:val="22"/>
        </w:rPr>
        <w:t>o spełnianiu warunków udziału w postępowaniu</w:t>
      </w:r>
    </w:p>
    <w:p w:rsidR="00052CB8" w:rsidRPr="00B10383" w:rsidRDefault="00052CB8" w:rsidP="00052CB8">
      <w:pPr>
        <w:jc w:val="center"/>
        <w:rPr>
          <w:b/>
          <w:sz w:val="22"/>
          <w:szCs w:val="22"/>
        </w:rPr>
      </w:pPr>
      <w:r>
        <w:rPr>
          <w:b/>
          <w:sz w:val="22"/>
          <w:szCs w:val="22"/>
        </w:rPr>
        <w:t>i nie podleganiu wykluczeniu</w:t>
      </w:r>
    </w:p>
    <w:p w:rsidR="00052CB8" w:rsidRPr="00B10383" w:rsidRDefault="00052CB8" w:rsidP="00052CB8">
      <w:pPr>
        <w:jc w:val="center"/>
        <w:rPr>
          <w:b/>
          <w:sz w:val="22"/>
          <w:szCs w:val="22"/>
        </w:rPr>
      </w:pPr>
      <w:r w:rsidRPr="00B10383">
        <w:rPr>
          <w:b/>
          <w:sz w:val="22"/>
          <w:szCs w:val="22"/>
        </w:rPr>
        <w:t>(według art. 25a ust. 1 ustawy Prawo zamówień publicznych)</w:t>
      </w:r>
    </w:p>
    <w:p w:rsidR="00052CB8" w:rsidRPr="003155B3" w:rsidRDefault="00052CB8" w:rsidP="00052CB8">
      <w:pPr>
        <w:spacing w:line="360" w:lineRule="auto"/>
        <w:jc w:val="center"/>
        <w:rPr>
          <w:b/>
          <w:sz w:val="22"/>
          <w:szCs w:val="22"/>
        </w:rPr>
      </w:pPr>
    </w:p>
    <w:p w:rsidR="00052CB8" w:rsidRPr="003155B3" w:rsidRDefault="00052CB8" w:rsidP="00052CB8">
      <w:pPr>
        <w:autoSpaceDE w:val="0"/>
        <w:autoSpaceDN w:val="0"/>
        <w:adjustRightInd w:val="0"/>
        <w:spacing w:line="360" w:lineRule="auto"/>
        <w:jc w:val="center"/>
        <w:rPr>
          <w:b/>
          <w:sz w:val="22"/>
          <w:szCs w:val="22"/>
        </w:rPr>
      </w:pPr>
      <w:r w:rsidRPr="003155B3">
        <w:rPr>
          <w:sz w:val="22"/>
          <w:szCs w:val="22"/>
        </w:rPr>
        <w:t xml:space="preserve">na: </w:t>
      </w:r>
      <w:r w:rsidRPr="003155B3">
        <w:rPr>
          <w:sz w:val="22"/>
          <w:szCs w:val="22"/>
        </w:rPr>
        <w:tab/>
      </w:r>
      <w:r w:rsidRPr="003155B3">
        <w:rPr>
          <w:b/>
          <w:sz w:val="22"/>
          <w:szCs w:val="22"/>
        </w:rPr>
        <w:t>„Pełnienie funkcji Inżyniera Kontraktu dla Projektu pn. Budowa sieci wodociągowej, rozdzielczej kanalizacji sanitarnej i deszczowej wraz z przyłączami w ul. Oleśnickiej ”</w:t>
      </w:r>
    </w:p>
    <w:p w:rsidR="00052CB8" w:rsidRPr="003155B3" w:rsidRDefault="00052CB8" w:rsidP="00052CB8">
      <w:pPr>
        <w:spacing w:line="360" w:lineRule="auto"/>
        <w:ind w:left="426" w:hanging="426"/>
        <w:jc w:val="both"/>
        <w:rPr>
          <w:b/>
          <w:sz w:val="22"/>
          <w:szCs w:val="22"/>
        </w:rPr>
      </w:pPr>
    </w:p>
    <w:tbl>
      <w:tblPr>
        <w:tblW w:w="9540" w:type="dxa"/>
        <w:tblInd w:w="-290" w:type="dxa"/>
        <w:tblLayout w:type="fixed"/>
        <w:tblCellMar>
          <w:left w:w="70" w:type="dxa"/>
          <w:right w:w="70" w:type="dxa"/>
        </w:tblCellMar>
        <w:tblLook w:val="0000" w:firstRow="0" w:lastRow="0" w:firstColumn="0" w:lastColumn="0" w:noHBand="0" w:noVBand="0"/>
      </w:tblPr>
      <w:tblGrid>
        <w:gridCol w:w="6840"/>
        <w:gridCol w:w="2700"/>
      </w:tblGrid>
      <w:tr w:rsidR="00052CB8" w:rsidRPr="003155B3" w:rsidTr="00FC65DE">
        <w:tblPrEx>
          <w:tblCellMar>
            <w:top w:w="0" w:type="dxa"/>
            <w:bottom w:w="0" w:type="dxa"/>
          </w:tblCellMar>
        </w:tblPrEx>
        <w:tc>
          <w:tcPr>
            <w:tcW w:w="6840" w:type="dxa"/>
          </w:tcPr>
          <w:p w:rsidR="00052CB8" w:rsidRPr="003155B3" w:rsidRDefault="00052CB8" w:rsidP="00FC65DE">
            <w:pPr>
              <w:keepNext/>
              <w:ind w:firstLine="290"/>
              <w:outlineLvl w:val="5"/>
              <w:rPr>
                <w:bCs/>
                <w:sz w:val="22"/>
                <w:szCs w:val="22"/>
              </w:rPr>
            </w:pPr>
            <w:r w:rsidRPr="003155B3">
              <w:rPr>
                <w:bCs/>
                <w:sz w:val="22"/>
                <w:szCs w:val="22"/>
              </w:rPr>
              <w:t xml:space="preserve">Nr referencyjny nadany sprawie przez Zamawiającego </w:t>
            </w:r>
          </w:p>
        </w:tc>
        <w:tc>
          <w:tcPr>
            <w:tcW w:w="2700" w:type="dxa"/>
          </w:tcPr>
          <w:p w:rsidR="00052CB8" w:rsidRPr="003155B3" w:rsidRDefault="00052CB8" w:rsidP="00FC65DE">
            <w:pPr>
              <w:keepNext/>
              <w:jc w:val="right"/>
              <w:outlineLvl w:val="5"/>
              <w:rPr>
                <w:bCs/>
                <w:sz w:val="22"/>
                <w:szCs w:val="22"/>
              </w:rPr>
            </w:pPr>
            <w:r>
              <w:rPr>
                <w:bCs/>
                <w:sz w:val="22"/>
                <w:szCs w:val="22"/>
              </w:rPr>
              <w:t>Z/3/EC/2017</w:t>
            </w:r>
          </w:p>
        </w:tc>
      </w:tr>
    </w:tbl>
    <w:p w:rsidR="00052CB8" w:rsidRPr="003155B3" w:rsidRDefault="00052CB8" w:rsidP="00052CB8">
      <w:pPr>
        <w:spacing w:line="360" w:lineRule="auto"/>
        <w:jc w:val="both"/>
        <w:rPr>
          <w:sz w:val="22"/>
          <w:szCs w:val="22"/>
        </w:rPr>
      </w:pPr>
    </w:p>
    <w:p w:rsidR="00052CB8" w:rsidRPr="003155B3" w:rsidRDefault="00052CB8" w:rsidP="00052CB8">
      <w:pPr>
        <w:numPr>
          <w:ilvl w:val="0"/>
          <w:numId w:val="7"/>
        </w:numPr>
        <w:spacing w:line="360" w:lineRule="auto"/>
        <w:rPr>
          <w:b/>
          <w:sz w:val="22"/>
          <w:szCs w:val="22"/>
        </w:rPr>
      </w:pPr>
      <w:r w:rsidRPr="003155B3">
        <w:rPr>
          <w:b/>
          <w:sz w:val="22"/>
          <w:szCs w:val="22"/>
        </w:rPr>
        <w:t>ZAMAWIAJĄCY:</w:t>
      </w:r>
    </w:p>
    <w:p w:rsidR="00052CB8" w:rsidRPr="003155B3" w:rsidRDefault="00052CB8" w:rsidP="00052CB8">
      <w:pPr>
        <w:spacing w:line="360" w:lineRule="auto"/>
        <w:rPr>
          <w:sz w:val="22"/>
          <w:szCs w:val="22"/>
        </w:rPr>
      </w:pPr>
      <w:r w:rsidRPr="003155B3">
        <w:rPr>
          <w:sz w:val="22"/>
          <w:szCs w:val="22"/>
        </w:rPr>
        <w:t>Sycowska Gospodarka Komunalna Sp. z o.o.</w:t>
      </w:r>
    </w:p>
    <w:p w:rsidR="00052CB8" w:rsidRPr="003155B3" w:rsidRDefault="00052CB8" w:rsidP="00052CB8">
      <w:pPr>
        <w:spacing w:line="360" w:lineRule="auto"/>
        <w:rPr>
          <w:sz w:val="22"/>
          <w:szCs w:val="22"/>
        </w:rPr>
      </w:pPr>
      <w:r w:rsidRPr="003155B3">
        <w:rPr>
          <w:sz w:val="22"/>
          <w:szCs w:val="22"/>
        </w:rPr>
        <w:t>ul. Wrocławska 8</w:t>
      </w:r>
    </w:p>
    <w:p w:rsidR="00052CB8" w:rsidRPr="003155B3" w:rsidRDefault="00052CB8" w:rsidP="00052CB8">
      <w:pPr>
        <w:spacing w:line="360" w:lineRule="auto"/>
        <w:rPr>
          <w:sz w:val="22"/>
          <w:szCs w:val="22"/>
        </w:rPr>
      </w:pPr>
      <w:r w:rsidRPr="003155B3">
        <w:rPr>
          <w:sz w:val="22"/>
          <w:szCs w:val="22"/>
        </w:rPr>
        <w:t>56-500 Syców</w:t>
      </w:r>
    </w:p>
    <w:p w:rsidR="00052CB8" w:rsidRPr="003155B3" w:rsidRDefault="00052CB8" w:rsidP="00052CB8">
      <w:pPr>
        <w:spacing w:line="360" w:lineRule="auto"/>
        <w:rPr>
          <w:sz w:val="22"/>
          <w:szCs w:val="22"/>
        </w:rPr>
      </w:pPr>
    </w:p>
    <w:p w:rsidR="00052CB8" w:rsidRPr="003155B3" w:rsidRDefault="00052CB8" w:rsidP="00052CB8">
      <w:pPr>
        <w:numPr>
          <w:ilvl w:val="0"/>
          <w:numId w:val="7"/>
        </w:numPr>
        <w:tabs>
          <w:tab w:val="num" w:pos="284"/>
        </w:tabs>
        <w:spacing w:line="360" w:lineRule="auto"/>
        <w:ind w:left="360"/>
        <w:rPr>
          <w:b/>
          <w:sz w:val="22"/>
          <w:szCs w:val="22"/>
        </w:rPr>
      </w:pPr>
      <w:r w:rsidRPr="003155B3">
        <w:rPr>
          <w:b/>
          <w:sz w:val="22"/>
          <w:szCs w:val="22"/>
        </w:rPr>
        <w:t>WYKONAWCA:</w:t>
      </w:r>
    </w:p>
    <w:p w:rsidR="00052CB8" w:rsidRPr="003155B3" w:rsidRDefault="00052CB8" w:rsidP="00052CB8">
      <w:pPr>
        <w:tabs>
          <w:tab w:val="num" w:pos="240"/>
        </w:tabs>
        <w:spacing w:line="360" w:lineRule="auto"/>
        <w:ind w:left="238" w:hanging="238"/>
        <w:jc w:val="both"/>
        <w:rPr>
          <w:sz w:val="22"/>
          <w:szCs w:val="22"/>
        </w:rPr>
      </w:pPr>
      <w:r w:rsidRPr="003155B3">
        <w:rPr>
          <w:sz w:val="22"/>
          <w:szCs w:val="22"/>
        </w:rPr>
        <w:t xml:space="preserve">Niniejsza oferta zostaje złożona przez: </w:t>
      </w:r>
      <w:r w:rsidRPr="003155B3">
        <w:rPr>
          <w:sz w:val="22"/>
          <w:szCs w:val="22"/>
        </w:rPr>
        <w:tab/>
      </w:r>
      <w:r w:rsidRPr="003155B3">
        <w:rPr>
          <w:sz w:val="22"/>
          <w:szCs w:val="22"/>
        </w:rPr>
        <w:tab/>
      </w:r>
      <w:r w:rsidRPr="003155B3">
        <w:rPr>
          <w:sz w:val="22"/>
          <w:szCs w:val="22"/>
        </w:rPr>
        <w:tab/>
      </w:r>
      <w:r w:rsidRPr="003155B3">
        <w:rPr>
          <w:sz w:val="22"/>
          <w:szCs w:val="22"/>
        </w:rPr>
        <w:tab/>
      </w:r>
      <w:r w:rsidRPr="003155B3">
        <w:rPr>
          <w:sz w:val="22"/>
          <w:szCs w:val="22"/>
        </w:rPr>
        <w:tab/>
      </w:r>
    </w:p>
    <w:tbl>
      <w:tblPr>
        <w:tblW w:w="9212" w:type="dxa"/>
        <w:jc w:val="center"/>
        <w:tblBorders>
          <w:top w:val="single" w:sz="12" w:space="0" w:color="auto"/>
          <w:left w:val="single" w:sz="12" w:space="0" w:color="auto"/>
          <w:bottom w:val="single" w:sz="12" w:space="0" w:color="auto"/>
          <w:right w:val="single" w:sz="12" w:space="0" w:color="auto"/>
          <w:insideH w:val="single" w:sz="4" w:space="0" w:color="auto"/>
          <w:insideV w:val="single" w:sz="4" w:space="0" w:color="auto"/>
        </w:tblBorders>
        <w:tblLayout w:type="fixed"/>
        <w:tblCellMar>
          <w:left w:w="70" w:type="dxa"/>
          <w:right w:w="70" w:type="dxa"/>
        </w:tblCellMar>
        <w:tblLook w:val="0000" w:firstRow="0" w:lastRow="0" w:firstColumn="0" w:lastColumn="0" w:noHBand="0" w:noVBand="0"/>
      </w:tblPr>
      <w:tblGrid>
        <w:gridCol w:w="2770"/>
        <w:gridCol w:w="3960"/>
        <w:gridCol w:w="2482"/>
      </w:tblGrid>
      <w:tr w:rsidR="00052CB8" w:rsidRPr="003155B3" w:rsidTr="00FC65DE">
        <w:tblPrEx>
          <w:tblCellMar>
            <w:top w:w="0" w:type="dxa"/>
            <w:bottom w:w="0" w:type="dxa"/>
          </w:tblCellMar>
        </w:tblPrEx>
        <w:trPr>
          <w:jc w:val="center"/>
        </w:trPr>
        <w:tc>
          <w:tcPr>
            <w:tcW w:w="2770" w:type="dxa"/>
            <w:tcBorders>
              <w:top w:val="single" w:sz="12" w:space="0" w:color="auto"/>
              <w:bottom w:val="double" w:sz="4" w:space="0" w:color="auto"/>
            </w:tcBorders>
            <w:shd w:val="clear" w:color="auto" w:fill="F3F3F3"/>
            <w:vAlign w:val="center"/>
          </w:tcPr>
          <w:p w:rsidR="00052CB8" w:rsidRPr="003155B3" w:rsidRDefault="00052CB8" w:rsidP="00FC65DE">
            <w:pPr>
              <w:spacing w:line="360" w:lineRule="auto"/>
              <w:rPr>
                <w:b/>
                <w:sz w:val="22"/>
                <w:szCs w:val="22"/>
              </w:rPr>
            </w:pPr>
            <w:r w:rsidRPr="003155B3">
              <w:rPr>
                <w:b/>
                <w:sz w:val="22"/>
                <w:szCs w:val="22"/>
              </w:rPr>
              <w:t>Lp.</w:t>
            </w:r>
          </w:p>
        </w:tc>
        <w:tc>
          <w:tcPr>
            <w:tcW w:w="3960" w:type="dxa"/>
            <w:tcBorders>
              <w:top w:val="single" w:sz="12" w:space="0" w:color="auto"/>
              <w:bottom w:val="double" w:sz="4" w:space="0" w:color="auto"/>
            </w:tcBorders>
            <w:shd w:val="clear" w:color="auto" w:fill="F3F3F3"/>
            <w:vAlign w:val="center"/>
          </w:tcPr>
          <w:p w:rsidR="00052CB8" w:rsidRPr="003155B3" w:rsidRDefault="00052CB8" w:rsidP="00FC65DE">
            <w:pPr>
              <w:spacing w:line="360" w:lineRule="auto"/>
              <w:jc w:val="center"/>
              <w:rPr>
                <w:b/>
                <w:sz w:val="22"/>
                <w:szCs w:val="22"/>
              </w:rPr>
            </w:pPr>
            <w:r w:rsidRPr="003155B3">
              <w:rPr>
                <w:b/>
                <w:sz w:val="22"/>
                <w:szCs w:val="22"/>
              </w:rPr>
              <w:t>Nazwa Wykonawcy(ów)</w:t>
            </w:r>
          </w:p>
        </w:tc>
        <w:tc>
          <w:tcPr>
            <w:tcW w:w="2482" w:type="dxa"/>
            <w:tcBorders>
              <w:top w:val="single" w:sz="12" w:space="0" w:color="auto"/>
              <w:bottom w:val="double" w:sz="4" w:space="0" w:color="auto"/>
            </w:tcBorders>
            <w:shd w:val="clear" w:color="auto" w:fill="F3F3F3"/>
            <w:vAlign w:val="center"/>
          </w:tcPr>
          <w:p w:rsidR="00052CB8" w:rsidRPr="003155B3" w:rsidRDefault="00052CB8" w:rsidP="00FC65DE">
            <w:pPr>
              <w:spacing w:line="360" w:lineRule="auto"/>
              <w:jc w:val="center"/>
              <w:rPr>
                <w:b/>
                <w:sz w:val="22"/>
                <w:szCs w:val="22"/>
              </w:rPr>
            </w:pPr>
            <w:r w:rsidRPr="003155B3">
              <w:rPr>
                <w:b/>
                <w:sz w:val="22"/>
                <w:szCs w:val="22"/>
              </w:rPr>
              <w:t>Adres(y) Wykonawcy(ów)</w:t>
            </w:r>
          </w:p>
        </w:tc>
      </w:tr>
      <w:tr w:rsidR="00052CB8" w:rsidRPr="003155B3" w:rsidTr="00FC65DE">
        <w:tblPrEx>
          <w:tblCellMar>
            <w:top w:w="0" w:type="dxa"/>
            <w:bottom w:w="0" w:type="dxa"/>
          </w:tblCellMar>
        </w:tblPrEx>
        <w:trPr>
          <w:jc w:val="center"/>
        </w:trPr>
        <w:tc>
          <w:tcPr>
            <w:tcW w:w="2770" w:type="dxa"/>
            <w:tcBorders>
              <w:top w:val="double" w:sz="4" w:space="0" w:color="auto"/>
            </w:tcBorders>
          </w:tcPr>
          <w:p w:rsidR="00052CB8" w:rsidRPr="003155B3" w:rsidRDefault="00052CB8" w:rsidP="00FC65DE">
            <w:pPr>
              <w:spacing w:line="360" w:lineRule="auto"/>
              <w:jc w:val="both"/>
              <w:rPr>
                <w:b/>
                <w:sz w:val="22"/>
                <w:szCs w:val="22"/>
                <w:lang w:val="de-DE"/>
              </w:rPr>
            </w:pPr>
          </w:p>
        </w:tc>
        <w:tc>
          <w:tcPr>
            <w:tcW w:w="3960" w:type="dxa"/>
            <w:tcBorders>
              <w:top w:val="double" w:sz="4" w:space="0" w:color="auto"/>
            </w:tcBorders>
          </w:tcPr>
          <w:p w:rsidR="00052CB8" w:rsidRPr="003155B3" w:rsidRDefault="00052CB8" w:rsidP="00FC65DE">
            <w:pPr>
              <w:spacing w:line="360" w:lineRule="auto"/>
              <w:jc w:val="both"/>
              <w:rPr>
                <w:b/>
                <w:sz w:val="22"/>
                <w:szCs w:val="22"/>
                <w:lang w:val="de-DE"/>
              </w:rPr>
            </w:pPr>
          </w:p>
        </w:tc>
        <w:tc>
          <w:tcPr>
            <w:tcW w:w="2482" w:type="dxa"/>
            <w:tcBorders>
              <w:top w:val="double" w:sz="4" w:space="0" w:color="auto"/>
            </w:tcBorders>
          </w:tcPr>
          <w:p w:rsidR="00052CB8" w:rsidRPr="003155B3" w:rsidRDefault="00052CB8" w:rsidP="00FC65DE">
            <w:pPr>
              <w:spacing w:line="360" w:lineRule="auto"/>
              <w:jc w:val="both"/>
              <w:rPr>
                <w:b/>
                <w:sz w:val="22"/>
                <w:szCs w:val="22"/>
                <w:lang w:val="de-DE"/>
              </w:rPr>
            </w:pPr>
          </w:p>
        </w:tc>
      </w:tr>
    </w:tbl>
    <w:p w:rsidR="00052CB8" w:rsidRPr="00977DB5" w:rsidRDefault="00052CB8" w:rsidP="00052CB8">
      <w:pPr>
        <w:jc w:val="both"/>
        <w:rPr>
          <w:sz w:val="22"/>
          <w:szCs w:val="22"/>
        </w:rPr>
      </w:pPr>
    </w:p>
    <w:p w:rsidR="00052CB8" w:rsidRDefault="00052CB8" w:rsidP="00052CB8">
      <w:pPr>
        <w:spacing w:line="360" w:lineRule="auto"/>
        <w:jc w:val="center"/>
        <w:rPr>
          <w:sz w:val="22"/>
          <w:szCs w:val="22"/>
        </w:rPr>
      </w:pPr>
      <w:r w:rsidRPr="00977DB5">
        <w:rPr>
          <w:sz w:val="22"/>
          <w:szCs w:val="22"/>
        </w:rPr>
        <w:t xml:space="preserve">Przystępując do postępowania o udzielenie zamówienia w trybie zapytania ofertowego </w:t>
      </w:r>
      <w:r>
        <w:rPr>
          <w:sz w:val="22"/>
          <w:szCs w:val="22"/>
        </w:rPr>
        <w:t>oświadczam, że:</w:t>
      </w:r>
    </w:p>
    <w:p w:rsidR="00052CB8" w:rsidRPr="00977DB5" w:rsidRDefault="00052CB8" w:rsidP="00052CB8">
      <w:pPr>
        <w:spacing w:line="360" w:lineRule="auto"/>
        <w:ind w:left="-284"/>
        <w:jc w:val="center"/>
        <w:rPr>
          <w:sz w:val="22"/>
          <w:szCs w:val="22"/>
        </w:rPr>
      </w:pPr>
      <w:r>
        <w:rPr>
          <w:sz w:val="22"/>
          <w:szCs w:val="22"/>
        </w:rPr>
        <w:t xml:space="preserve">a) </w:t>
      </w:r>
      <w:r w:rsidRPr="00977DB5">
        <w:rPr>
          <w:sz w:val="22"/>
          <w:szCs w:val="22"/>
        </w:rPr>
        <w:t>na dzień składania ofert spełniam warunki w postępowaniu określone przez Zamawiającego w zakresie:</w:t>
      </w:r>
    </w:p>
    <w:p w:rsidR="00052CB8" w:rsidRPr="00977DB5" w:rsidRDefault="00052CB8" w:rsidP="00052CB8">
      <w:pPr>
        <w:tabs>
          <w:tab w:val="left" w:pos="664"/>
        </w:tabs>
        <w:spacing w:line="360" w:lineRule="auto"/>
        <w:ind w:left="567" w:hanging="283"/>
        <w:jc w:val="both"/>
        <w:rPr>
          <w:sz w:val="22"/>
          <w:szCs w:val="22"/>
        </w:rPr>
      </w:pPr>
      <w:r w:rsidRPr="00977DB5">
        <w:rPr>
          <w:bCs/>
          <w:sz w:val="22"/>
          <w:szCs w:val="22"/>
        </w:rPr>
        <w:t>1.</w:t>
      </w:r>
      <w:r w:rsidRPr="00977DB5">
        <w:rPr>
          <w:sz w:val="22"/>
          <w:szCs w:val="22"/>
        </w:rPr>
        <w:tab/>
        <w:t>kompetencji lub uprawnień do prowadzenia określonej działalności zawodowej, o ile wynika to z odrębnych przepisów – zgodnie z warunkiem określonym w SIWZ;</w:t>
      </w:r>
    </w:p>
    <w:p w:rsidR="00052CB8" w:rsidRPr="00977DB5" w:rsidRDefault="00052CB8" w:rsidP="00052CB8">
      <w:pPr>
        <w:tabs>
          <w:tab w:val="left" w:pos="686"/>
        </w:tabs>
        <w:spacing w:line="360" w:lineRule="auto"/>
        <w:ind w:left="567" w:hanging="283"/>
        <w:jc w:val="both"/>
        <w:rPr>
          <w:sz w:val="22"/>
          <w:szCs w:val="22"/>
        </w:rPr>
      </w:pPr>
      <w:r w:rsidRPr="00977DB5">
        <w:rPr>
          <w:sz w:val="22"/>
          <w:szCs w:val="22"/>
        </w:rPr>
        <w:t>2.</w:t>
      </w:r>
      <w:r w:rsidRPr="00977DB5">
        <w:rPr>
          <w:sz w:val="22"/>
          <w:szCs w:val="22"/>
        </w:rPr>
        <w:tab/>
        <w:t>sytuacji ekonomicznej lub finansowej – zgodnie z warunkiem określonym w SIWZ;</w:t>
      </w:r>
    </w:p>
    <w:p w:rsidR="00052CB8" w:rsidRDefault="00052CB8" w:rsidP="00052CB8">
      <w:pPr>
        <w:tabs>
          <w:tab w:val="left" w:pos="686"/>
        </w:tabs>
        <w:spacing w:line="360" w:lineRule="auto"/>
        <w:ind w:left="567" w:hanging="283"/>
        <w:jc w:val="both"/>
        <w:rPr>
          <w:sz w:val="22"/>
          <w:szCs w:val="22"/>
        </w:rPr>
      </w:pPr>
      <w:r w:rsidRPr="00977DB5">
        <w:rPr>
          <w:sz w:val="22"/>
          <w:szCs w:val="22"/>
        </w:rPr>
        <w:t>3.</w:t>
      </w:r>
      <w:r w:rsidRPr="00977DB5">
        <w:rPr>
          <w:sz w:val="22"/>
          <w:szCs w:val="22"/>
        </w:rPr>
        <w:tab/>
        <w:t>zdolności technicznej lub zawodowej – zgodnie z warunkiem określonym w SIWZ.</w:t>
      </w:r>
    </w:p>
    <w:p w:rsidR="00052CB8" w:rsidRPr="00977DB5" w:rsidRDefault="00052CB8" w:rsidP="00052CB8">
      <w:pPr>
        <w:tabs>
          <w:tab w:val="left" w:pos="284"/>
          <w:tab w:val="left" w:pos="426"/>
        </w:tabs>
        <w:spacing w:line="360" w:lineRule="auto"/>
        <w:ind w:left="-284"/>
        <w:jc w:val="both"/>
        <w:rPr>
          <w:sz w:val="22"/>
          <w:szCs w:val="22"/>
        </w:rPr>
      </w:pPr>
      <w:r w:rsidRPr="00977DB5">
        <w:rPr>
          <w:sz w:val="22"/>
          <w:szCs w:val="22"/>
        </w:rPr>
        <w:t xml:space="preserve">b) </w:t>
      </w:r>
      <w:r w:rsidRPr="00977DB5">
        <w:rPr>
          <w:bCs/>
          <w:sz w:val="22"/>
          <w:szCs w:val="22"/>
        </w:rPr>
        <w:t xml:space="preserve">na dzień składania ofert </w:t>
      </w:r>
      <w:r w:rsidRPr="00977DB5">
        <w:rPr>
          <w:sz w:val="22"/>
          <w:szCs w:val="22"/>
        </w:rPr>
        <w:t xml:space="preserve">nie podlegam wykluczeniu na podstawie przesłanek określonych w art. 24 ust. 1 pkt 12 do 23 ustawy </w:t>
      </w:r>
      <w:proofErr w:type="spellStart"/>
      <w:r w:rsidRPr="00977DB5">
        <w:rPr>
          <w:sz w:val="22"/>
          <w:szCs w:val="22"/>
        </w:rPr>
        <w:t>Pzp</w:t>
      </w:r>
      <w:proofErr w:type="spellEnd"/>
      <w:r w:rsidRPr="00977DB5">
        <w:rPr>
          <w:sz w:val="22"/>
          <w:szCs w:val="22"/>
        </w:rPr>
        <w:t>.</w:t>
      </w:r>
    </w:p>
    <w:p w:rsidR="00052CB8" w:rsidRDefault="00052CB8" w:rsidP="00052CB8">
      <w:pPr>
        <w:tabs>
          <w:tab w:val="left" w:pos="686"/>
        </w:tabs>
        <w:spacing w:before="120" w:after="120"/>
        <w:ind w:left="567" w:hanging="283"/>
        <w:jc w:val="both"/>
        <w:rPr>
          <w:sz w:val="22"/>
          <w:szCs w:val="22"/>
        </w:rPr>
      </w:pPr>
    </w:p>
    <w:p w:rsidR="00052CB8" w:rsidRPr="00977DB5" w:rsidRDefault="00052CB8" w:rsidP="00052CB8">
      <w:pPr>
        <w:tabs>
          <w:tab w:val="left" w:pos="686"/>
        </w:tabs>
        <w:spacing w:before="120" w:after="120"/>
        <w:ind w:left="567" w:hanging="283"/>
        <w:jc w:val="both"/>
        <w:rPr>
          <w:sz w:val="22"/>
          <w:szCs w:val="22"/>
        </w:rPr>
      </w:pPr>
    </w:p>
    <w:p w:rsidR="00052CB8" w:rsidRPr="00B10383" w:rsidRDefault="00052CB8" w:rsidP="00052CB8">
      <w:pPr>
        <w:spacing w:line="360" w:lineRule="auto"/>
        <w:ind w:right="-471"/>
        <w:jc w:val="both"/>
        <w:outlineLvl w:val="0"/>
        <w:rPr>
          <w:b/>
          <w:sz w:val="18"/>
          <w:szCs w:val="18"/>
        </w:rPr>
      </w:pPr>
    </w:p>
    <w:tbl>
      <w:tblPr>
        <w:tblW w:w="11006" w:type="dxa"/>
        <w:jc w:val="center"/>
        <w:tblBorders>
          <w:top w:val="single" w:sz="4" w:space="0" w:color="auto"/>
          <w:left w:val="single" w:sz="4" w:space="0" w:color="auto"/>
          <w:bottom w:val="single" w:sz="4" w:space="0" w:color="auto"/>
          <w:right w:val="single" w:sz="4" w:space="0" w:color="auto"/>
          <w:insideH w:val="single" w:sz="4" w:space="0" w:color="auto"/>
          <w:insideV w:val="single" w:sz="4" w:space="0" w:color="auto"/>
        </w:tblBorders>
        <w:tblLayout w:type="fixed"/>
        <w:tblCellMar>
          <w:left w:w="70" w:type="dxa"/>
          <w:right w:w="70" w:type="dxa"/>
        </w:tblCellMar>
        <w:tblLook w:val="0000" w:firstRow="0" w:lastRow="0" w:firstColumn="0" w:lastColumn="0" w:noHBand="0" w:noVBand="0"/>
      </w:tblPr>
      <w:tblGrid>
        <w:gridCol w:w="540"/>
        <w:gridCol w:w="1800"/>
        <w:gridCol w:w="2700"/>
        <w:gridCol w:w="3060"/>
        <w:gridCol w:w="1620"/>
        <w:gridCol w:w="1286"/>
      </w:tblGrid>
      <w:tr w:rsidR="00052CB8" w:rsidRPr="00627155" w:rsidTr="00FC65DE">
        <w:trPr>
          <w:jc w:val="center"/>
        </w:trPr>
        <w:tc>
          <w:tcPr>
            <w:tcW w:w="540" w:type="dxa"/>
            <w:shd w:val="clear" w:color="auto" w:fill="F3F3F3"/>
          </w:tcPr>
          <w:p w:rsidR="00052CB8" w:rsidRPr="00627155" w:rsidRDefault="00052CB8" w:rsidP="00FC65DE">
            <w:pPr>
              <w:suppressAutoHyphens/>
              <w:spacing w:line="360" w:lineRule="auto"/>
              <w:rPr>
                <w:sz w:val="18"/>
                <w:szCs w:val="18"/>
                <w:lang w:eastAsia="ar-SA"/>
              </w:rPr>
            </w:pPr>
            <w:r w:rsidRPr="00627155">
              <w:rPr>
                <w:sz w:val="18"/>
                <w:szCs w:val="18"/>
                <w:lang w:eastAsia="ar-SA"/>
              </w:rPr>
              <w:t>l.p.</w:t>
            </w:r>
          </w:p>
        </w:tc>
        <w:tc>
          <w:tcPr>
            <w:tcW w:w="1800" w:type="dxa"/>
            <w:shd w:val="clear" w:color="auto" w:fill="F3F3F3"/>
          </w:tcPr>
          <w:p w:rsidR="00052CB8" w:rsidRPr="00627155" w:rsidRDefault="00052CB8" w:rsidP="00FC65DE">
            <w:pPr>
              <w:suppressAutoHyphens/>
              <w:spacing w:line="360" w:lineRule="auto"/>
              <w:rPr>
                <w:sz w:val="18"/>
                <w:szCs w:val="18"/>
                <w:lang w:eastAsia="ar-SA"/>
              </w:rPr>
            </w:pPr>
            <w:r w:rsidRPr="00627155">
              <w:rPr>
                <w:sz w:val="18"/>
                <w:szCs w:val="18"/>
                <w:lang w:eastAsia="ar-SA"/>
              </w:rPr>
              <w:t>nazwa(y) Wykonawcy(ów)</w:t>
            </w:r>
          </w:p>
        </w:tc>
        <w:tc>
          <w:tcPr>
            <w:tcW w:w="2700" w:type="dxa"/>
            <w:shd w:val="clear" w:color="auto" w:fill="F3F3F3"/>
          </w:tcPr>
          <w:p w:rsidR="00052CB8" w:rsidRPr="00627155" w:rsidRDefault="00052CB8" w:rsidP="00FC65DE">
            <w:pPr>
              <w:suppressAutoHyphens/>
              <w:spacing w:line="360" w:lineRule="auto"/>
              <w:rPr>
                <w:sz w:val="18"/>
                <w:szCs w:val="18"/>
                <w:lang w:eastAsia="ar-SA"/>
              </w:rPr>
            </w:pPr>
            <w:r w:rsidRPr="00627155">
              <w:rPr>
                <w:sz w:val="18"/>
                <w:szCs w:val="18"/>
                <w:lang w:eastAsia="ar-SA"/>
              </w:rPr>
              <w:t>nazwisko i imię osoby (osób) upoważnionej(</w:t>
            </w:r>
            <w:proofErr w:type="spellStart"/>
            <w:r w:rsidRPr="00627155">
              <w:rPr>
                <w:sz w:val="18"/>
                <w:szCs w:val="18"/>
                <w:lang w:eastAsia="ar-SA"/>
              </w:rPr>
              <w:t>ych</w:t>
            </w:r>
            <w:proofErr w:type="spellEnd"/>
            <w:r w:rsidRPr="00627155">
              <w:rPr>
                <w:sz w:val="18"/>
                <w:szCs w:val="18"/>
                <w:lang w:eastAsia="ar-SA"/>
              </w:rPr>
              <w:t xml:space="preserve">) do podpisania </w:t>
            </w:r>
            <w:r w:rsidRPr="00627155">
              <w:rPr>
                <w:sz w:val="18"/>
                <w:szCs w:val="18"/>
                <w:lang w:eastAsia="ar-SA"/>
              </w:rPr>
              <w:lastRenderedPageBreak/>
              <w:t xml:space="preserve">niniejszej oferty w imieniu Wykonawcy(ów) </w:t>
            </w:r>
          </w:p>
        </w:tc>
        <w:tc>
          <w:tcPr>
            <w:tcW w:w="3060" w:type="dxa"/>
            <w:shd w:val="clear" w:color="auto" w:fill="F3F3F3"/>
          </w:tcPr>
          <w:p w:rsidR="00052CB8" w:rsidRPr="00627155" w:rsidRDefault="00052CB8" w:rsidP="00FC65DE">
            <w:pPr>
              <w:suppressAutoHyphens/>
              <w:spacing w:line="360" w:lineRule="auto"/>
              <w:rPr>
                <w:sz w:val="18"/>
                <w:szCs w:val="18"/>
                <w:lang w:eastAsia="ar-SA"/>
              </w:rPr>
            </w:pPr>
            <w:r w:rsidRPr="00627155">
              <w:rPr>
                <w:sz w:val="18"/>
                <w:szCs w:val="18"/>
                <w:lang w:eastAsia="ar-SA"/>
              </w:rPr>
              <w:lastRenderedPageBreak/>
              <w:t>podpis(y) osoby(osób) upoważnionej(</w:t>
            </w:r>
            <w:proofErr w:type="spellStart"/>
            <w:r w:rsidRPr="00627155">
              <w:rPr>
                <w:sz w:val="18"/>
                <w:szCs w:val="18"/>
                <w:lang w:eastAsia="ar-SA"/>
              </w:rPr>
              <w:t>ych</w:t>
            </w:r>
            <w:proofErr w:type="spellEnd"/>
            <w:r w:rsidRPr="00627155">
              <w:rPr>
                <w:sz w:val="18"/>
                <w:szCs w:val="18"/>
                <w:lang w:eastAsia="ar-SA"/>
              </w:rPr>
              <w:t xml:space="preserve">) do podpisania </w:t>
            </w:r>
            <w:r w:rsidRPr="00627155">
              <w:rPr>
                <w:sz w:val="18"/>
                <w:szCs w:val="18"/>
                <w:lang w:eastAsia="ar-SA"/>
              </w:rPr>
              <w:lastRenderedPageBreak/>
              <w:t>niniejszej oferty w imieniu Wykonawcy(ów)</w:t>
            </w:r>
          </w:p>
        </w:tc>
        <w:tc>
          <w:tcPr>
            <w:tcW w:w="1620" w:type="dxa"/>
            <w:shd w:val="clear" w:color="auto" w:fill="F3F3F3"/>
          </w:tcPr>
          <w:p w:rsidR="00052CB8" w:rsidRPr="00627155" w:rsidRDefault="00052CB8" w:rsidP="00FC65DE">
            <w:pPr>
              <w:suppressAutoHyphens/>
              <w:spacing w:line="360" w:lineRule="auto"/>
              <w:rPr>
                <w:sz w:val="18"/>
                <w:szCs w:val="18"/>
                <w:lang w:eastAsia="ar-SA"/>
              </w:rPr>
            </w:pPr>
            <w:r w:rsidRPr="00627155">
              <w:rPr>
                <w:sz w:val="18"/>
                <w:szCs w:val="18"/>
                <w:lang w:eastAsia="ar-SA"/>
              </w:rPr>
              <w:lastRenderedPageBreak/>
              <w:t>pieczęć(</w:t>
            </w:r>
            <w:proofErr w:type="spellStart"/>
            <w:r w:rsidRPr="00627155">
              <w:rPr>
                <w:sz w:val="18"/>
                <w:szCs w:val="18"/>
                <w:lang w:eastAsia="ar-SA"/>
              </w:rPr>
              <w:t>cie</w:t>
            </w:r>
            <w:proofErr w:type="spellEnd"/>
            <w:r w:rsidRPr="00627155">
              <w:rPr>
                <w:sz w:val="18"/>
                <w:szCs w:val="18"/>
                <w:lang w:eastAsia="ar-SA"/>
              </w:rPr>
              <w:t xml:space="preserve">) Wykonawcy(ów) </w:t>
            </w:r>
          </w:p>
        </w:tc>
        <w:tc>
          <w:tcPr>
            <w:tcW w:w="1286" w:type="dxa"/>
            <w:shd w:val="clear" w:color="auto" w:fill="F3F3F3"/>
          </w:tcPr>
          <w:p w:rsidR="00052CB8" w:rsidRPr="00627155" w:rsidRDefault="00052CB8" w:rsidP="00FC65DE">
            <w:pPr>
              <w:suppressAutoHyphens/>
              <w:spacing w:line="360" w:lineRule="auto"/>
              <w:rPr>
                <w:sz w:val="18"/>
                <w:szCs w:val="18"/>
                <w:lang w:eastAsia="ar-SA"/>
              </w:rPr>
            </w:pPr>
            <w:r w:rsidRPr="00627155">
              <w:rPr>
                <w:sz w:val="18"/>
                <w:szCs w:val="18"/>
                <w:lang w:eastAsia="ar-SA"/>
              </w:rPr>
              <w:t xml:space="preserve">miejscowość </w:t>
            </w:r>
          </w:p>
          <w:p w:rsidR="00052CB8" w:rsidRPr="00627155" w:rsidRDefault="00052CB8" w:rsidP="00FC65DE">
            <w:pPr>
              <w:suppressAutoHyphens/>
              <w:spacing w:line="360" w:lineRule="auto"/>
              <w:rPr>
                <w:sz w:val="18"/>
                <w:szCs w:val="18"/>
                <w:lang w:eastAsia="ar-SA"/>
              </w:rPr>
            </w:pPr>
            <w:r w:rsidRPr="00627155">
              <w:rPr>
                <w:sz w:val="18"/>
                <w:szCs w:val="18"/>
                <w:lang w:eastAsia="ar-SA"/>
              </w:rPr>
              <w:t>i data</w:t>
            </w:r>
          </w:p>
        </w:tc>
      </w:tr>
      <w:tr w:rsidR="00052CB8" w:rsidRPr="00627155" w:rsidTr="00FC65DE">
        <w:trPr>
          <w:trHeight w:val="345"/>
          <w:jc w:val="center"/>
        </w:trPr>
        <w:tc>
          <w:tcPr>
            <w:tcW w:w="540" w:type="dxa"/>
          </w:tcPr>
          <w:p w:rsidR="00052CB8" w:rsidRPr="00627155" w:rsidRDefault="00052CB8" w:rsidP="00FC65DE">
            <w:pPr>
              <w:suppressAutoHyphens/>
              <w:spacing w:line="360" w:lineRule="auto"/>
              <w:rPr>
                <w:sz w:val="18"/>
                <w:szCs w:val="18"/>
                <w:lang w:eastAsia="ar-SA"/>
              </w:rPr>
            </w:pPr>
            <w:r w:rsidRPr="00627155">
              <w:rPr>
                <w:sz w:val="18"/>
                <w:szCs w:val="18"/>
                <w:lang w:eastAsia="ar-SA"/>
              </w:rPr>
              <w:t xml:space="preserve">1) </w:t>
            </w:r>
          </w:p>
        </w:tc>
        <w:tc>
          <w:tcPr>
            <w:tcW w:w="1800" w:type="dxa"/>
          </w:tcPr>
          <w:p w:rsidR="00052CB8" w:rsidRPr="00627155" w:rsidRDefault="00052CB8" w:rsidP="00FC65DE">
            <w:pPr>
              <w:suppressAutoHyphens/>
              <w:spacing w:line="360" w:lineRule="auto"/>
              <w:rPr>
                <w:sz w:val="18"/>
                <w:szCs w:val="18"/>
                <w:lang w:eastAsia="ar-SA"/>
              </w:rPr>
            </w:pPr>
          </w:p>
        </w:tc>
        <w:tc>
          <w:tcPr>
            <w:tcW w:w="2700" w:type="dxa"/>
          </w:tcPr>
          <w:p w:rsidR="00052CB8" w:rsidRPr="00627155" w:rsidRDefault="00052CB8" w:rsidP="00FC65DE">
            <w:pPr>
              <w:suppressAutoHyphens/>
              <w:spacing w:line="360" w:lineRule="auto"/>
              <w:rPr>
                <w:sz w:val="18"/>
                <w:szCs w:val="18"/>
                <w:lang w:eastAsia="ar-SA"/>
              </w:rPr>
            </w:pPr>
          </w:p>
        </w:tc>
        <w:tc>
          <w:tcPr>
            <w:tcW w:w="3060" w:type="dxa"/>
          </w:tcPr>
          <w:p w:rsidR="00052CB8" w:rsidRPr="00627155" w:rsidRDefault="00052CB8" w:rsidP="00FC65DE">
            <w:pPr>
              <w:suppressAutoHyphens/>
              <w:spacing w:line="360" w:lineRule="auto"/>
              <w:rPr>
                <w:sz w:val="18"/>
                <w:szCs w:val="18"/>
                <w:lang w:eastAsia="ar-SA"/>
              </w:rPr>
            </w:pPr>
          </w:p>
        </w:tc>
        <w:tc>
          <w:tcPr>
            <w:tcW w:w="1620" w:type="dxa"/>
          </w:tcPr>
          <w:p w:rsidR="00052CB8" w:rsidRPr="00627155" w:rsidRDefault="00052CB8" w:rsidP="00FC65DE">
            <w:pPr>
              <w:suppressAutoHyphens/>
              <w:spacing w:line="360" w:lineRule="auto"/>
              <w:rPr>
                <w:sz w:val="18"/>
                <w:szCs w:val="18"/>
                <w:lang w:eastAsia="ar-SA"/>
              </w:rPr>
            </w:pPr>
          </w:p>
        </w:tc>
        <w:tc>
          <w:tcPr>
            <w:tcW w:w="1286" w:type="dxa"/>
          </w:tcPr>
          <w:p w:rsidR="00052CB8" w:rsidRPr="00627155" w:rsidRDefault="00052CB8" w:rsidP="00FC65DE">
            <w:pPr>
              <w:suppressAutoHyphens/>
              <w:spacing w:line="360" w:lineRule="auto"/>
              <w:rPr>
                <w:sz w:val="18"/>
                <w:szCs w:val="18"/>
                <w:lang w:eastAsia="ar-SA"/>
              </w:rPr>
            </w:pPr>
          </w:p>
        </w:tc>
      </w:tr>
      <w:tr w:rsidR="00052CB8" w:rsidRPr="00627155" w:rsidTr="00FC65DE">
        <w:trPr>
          <w:jc w:val="center"/>
        </w:trPr>
        <w:tc>
          <w:tcPr>
            <w:tcW w:w="540" w:type="dxa"/>
          </w:tcPr>
          <w:p w:rsidR="00052CB8" w:rsidRPr="00627155" w:rsidRDefault="00052CB8" w:rsidP="00FC65DE">
            <w:pPr>
              <w:suppressAutoHyphens/>
              <w:spacing w:line="360" w:lineRule="auto"/>
              <w:rPr>
                <w:sz w:val="18"/>
                <w:szCs w:val="18"/>
                <w:lang w:eastAsia="ar-SA"/>
              </w:rPr>
            </w:pPr>
            <w:r w:rsidRPr="00627155">
              <w:rPr>
                <w:sz w:val="18"/>
                <w:szCs w:val="18"/>
                <w:lang w:eastAsia="ar-SA"/>
              </w:rPr>
              <w:t xml:space="preserve">2) </w:t>
            </w:r>
          </w:p>
        </w:tc>
        <w:tc>
          <w:tcPr>
            <w:tcW w:w="1800" w:type="dxa"/>
          </w:tcPr>
          <w:p w:rsidR="00052CB8" w:rsidRPr="00627155" w:rsidRDefault="00052CB8" w:rsidP="00FC65DE">
            <w:pPr>
              <w:suppressAutoHyphens/>
              <w:spacing w:line="360" w:lineRule="auto"/>
              <w:rPr>
                <w:sz w:val="18"/>
                <w:szCs w:val="18"/>
                <w:lang w:eastAsia="ar-SA"/>
              </w:rPr>
            </w:pPr>
          </w:p>
        </w:tc>
        <w:tc>
          <w:tcPr>
            <w:tcW w:w="2700" w:type="dxa"/>
          </w:tcPr>
          <w:p w:rsidR="00052CB8" w:rsidRPr="00627155" w:rsidRDefault="00052CB8" w:rsidP="00FC65DE">
            <w:pPr>
              <w:suppressAutoHyphens/>
              <w:spacing w:line="360" w:lineRule="auto"/>
              <w:rPr>
                <w:sz w:val="18"/>
                <w:szCs w:val="18"/>
                <w:lang w:eastAsia="ar-SA"/>
              </w:rPr>
            </w:pPr>
          </w:p>
        </w:tc>
        <w:tc>
          <w:tcPr>
            <w:tcW w:w="3060" w:type="dxa"/>
          </w:tcPr>
          <w:p w:rsidR="00052CB8" w:rsidRPr="00627155" w:rsidRDefault="00052CB8" w:rsidP="00FC65DE">
            <w:pPr>
              <w:suppressAutoHyphens/>
              <w:spacing w:line="360" w:lineRule="auto"/>
              <w:rPr>
                <w:sz w:val="18"/>
                <w:szCs w:val="18"/>
                <w:lang w:eastAsia="ar-SA"/>
              </w:rPr>
            </w:pPr>
          </w:p>
        </w:tc>
        <w:tc>
          <w:tcPr>
            <w:tcW w:w="1620" w:type="dxa"/>
          </w:tcPr>
          <w:p w:rsidR="00052CB8" w:rsidRPr="00627155" w:rsidRDefault="00052CB8" w:rsidP="00FC65DE">
            <w:pPr>
              <w:suppressAutoHyphens/>
              <w:spacing w:line="360" w:lineRule="auto"/>
              <w:rPr>
                <w:sz w:val="18"/>
                <w:szCs w:val="18"/>
                <w:lang w:eastAsia="ar-SA"/>
              </w:rPr>
            </w:pPr>
          </w:p>
        </w:tc>
        <w:tc>
          <w:tcPr>
            <w:tcW w:w="1286" w:type="dxa"/>
          </w:tcPr>
          <w:p w:rsidR="00052CB8" w:rsidRPr="00627155" w:rsidRDefault="00052CB8" w:rsidP="00FC65DE">
            <w:pPr>
              <w:suppressAutoHyphens/>
              <w:spacing w:line="360" w:lineRule="auto"/>
              <w:rPr>
                <w:sz w:val="18"/>
                <w:szCs w:val="18"/>
                <w:lang w:eastAsia="ar-SA"/>
              </w:rPr>
            </w:pPr>
          </w:p>
        </w:tc>
      </w:tr>
    </w:tbl>
    <w:p w:rsidR="00052CB8" w:rsidRPr="00627155" w:rsidRDefault="00052CB8" w:rsidP="00052CB8">
      <w:pPr>
        <w:spacing w:line="360" w:lineRule="auto"/>
        <w:ind w:right="-471"/>
        <w:jc w:val="center"/>
        <w:outlineLvl w:val="0"/>
        <w:rPr>
          <w:b/>
          <w:sz w:val="18"/>
          <w:szCs w:val="18"/>
        </w:rPr>
      </w:pPr>
      <w:r>
        <w:rPr>
          <w:b/>
          <w:sz w:val="18"/>
          <w:szCs w:val="18"/>
        </w:rPr>
        <w:br w:type="page"/>
      </w:r>
    </w:p>
    <w:p w:rsidR="00052CB8" w:rsidRPr="00B552A7" w:rsidRDefault="00052CB8" w:rsidP="00052CB8">
      <w:pPr>
        <w:keepNext/>
        <w:suppressAutoHyphens/>
        <w:spacing w:line="360" w:lineRule="auto"/>
        <w:jc w:val="both"/>
        <w:outlineLvl w:val="0"/>
        <w:rPr>
          <w:b/>
          <w:bCs/>
          <w:kern w:val="1"/>
          <w:sz w:val="22"/>
          <w:szCs w:val="22"/>
          <w:lang w:eastAsia="ar-SA"/>
        </w:rPr>
      </w:pPr>
      <w:bookmarkStart w:id="1" w:name="_Toc385930102"/>
      <w:bookmarkStart w:id="2" w:name="_Toc386524117"/>
      <w:bookmarkStart w:id="3" w:name="_Toc386614289"/>
      <w:bookmarkStart w:id="4" w:name="_Toc386614333"/>
      <w:bookmarkStart w:id="5" w:name="_Toc386631367"/>
      <w:r w:rsidRPr="00B552A7">
        <w:rPr>
          <w:b/>
          <w:bCs/>
          <w:kern w:val="1"/>
          <w:sz w:val="22"/>
          <w:szCs w:val="22"/>
          <w:lang w:eastAsia="ar-SA"/>
        </w:rPr>
        <w:lastRenderedPageBreak/>
        <w:t xml:space="preserve">Załącznik nr </w:t>
      </w:r>
      <w:r>
        <w:rPr>
          <w:b/>
          <w:bCs/>
          <w:kern w:val="1"/>
          <w:sz w:val="22"/>
          <w:szCs w:val="22"/>
          <w:lang w:eastAsia="ar-SA"/>
        </w:rPr>
        <w:t>4</w:t>
      </w:r>
      <w:r w:rsidRPr="00B552A7">
        <w:rPr>
          <w:b/>
          <w:bCs/>
          <w:kern w:val="1"/>
          <w:sz w:val="22"/>
          <w:szCs w:val="22"/>
          <w:lang w:eastAsia="ar-SA"/>
        </w:rPr>
        <w:t xml:space="preserve"> - wzór Wykazu wykonanych usług</w:t>
      </w:r>
      <w:bookmarkEnd w:id="1"/>
      <w:bookmarkEnd w:id="2"/>
      <w:bookmarkEnd w:id="3"/>
      <w:bookmarkEnd w:id="4"/>
      <w:bookmarkEnd w:id="5"/>
    </w:p>
    <w:p w:rsidR="00052CB8" w:rsidRPr="00B552A7" w:rsidRDefault="00052CB8" w:rsidP="00052CB8">
      <w:pPr>
        <w:suppressAutoHyphens/>
        <w:spacing w:line="360" w:lineRule="auto"/>
        <w:ind w:left="539" w:hanging="539"/>
        <w:jc w:val="center"/>
        <w:rPr>
          <w:b/>
          <w:sz w:val="22"/>
          <w:szCs w:val="22"/>
          <w:lang w:eastAsia="ar-SA"/>
        </w:rPr>
      </w:pPr>
    </w:p>
    <w:p w:rsidR="00052CB8" w:rsidRPr="00B552A7" w:rsidRDefault="00052CB8" w:rsidP="00052CB8">
      <w:pPr>
        <w:suppressAutoHyphens/>
        <w:spacing w:line="360" w:lineRule="auto"/>
        <w:ind w:left="539" w:hanging="539"/>
        <w:jc w:val="center"/>
        <w:rPr>
          <w:b/>
          <w:sz w:val="22"/>
          <w:szCs w:val="22"/>
          <w:lang w:eastAsia="ar-SA"/>
        </w:rPr>
      </w:pPr>
      <w:r w:rsidRPr="00B552A7">
        <w:rPr>
          <w:b/>
          <w:sz w:val="22"/>
          <w:szCs w:val="22"/>
          <w:lang w:eastAsia="ar-SA"/>
        </w:rPr>
        <w:t>WYKAZ WYKONANYCH USŁUG</w:t>
      </w:r>
    </w:p>
    <w:p w:rsidR="00052CB8" w:rsidRPr="00B552A7" w:rsidRDefault="00052CB8" w:rsidP="00052CB8">
      <w:pPr>
        <w:suppressAutoHyphens/>
        <w:spacing w:line="360" w:lineRule="auto"/>
        <w:ind w:left="539" w:hanging="539"/>
        <w:jc w:val="center"/>
        <w:rPr>
          <w:b/>
          <w:sz w:val="22"/>
          <w:szCs w:val="22"/>
          <w:lang w:eastAsia="ar-SA"/>
        </w:rPr>
      </w:pPr>
    </w:p>
    <w:p w:rsidR="00052CB8" w:rsidRPr="00B552A7" w:rsidRDefault="00052CB8" w:rsidP="00052CB8">
      <w:pPr>
        <w:numPr>
          <w:ilvl w:val="12"/>
          <w:numId w:val="0"/>
        </w:numPr>
        <w:suppressAutoHyphens/>
        <w:spacing w:line="360" w:lineRule="auto"/>
        <w:ind w:left="426" w:hanging="426"/>
        <w:jc w:val="both"/>
        <w:rPr>
          <w:b/>
          <w:sz w:val="22"/>
          <w:szCs w:val="22"/>
        </w:rPr>
      </w:pPr>
      <w:r w:rsidRPr="00B552A7">
        <w:rPr>
          <w:sz w:val="22"/>
          <w:szCs w:val="22"/>
          <w:lang w:eastAsia="ar-SA"/>
        </w:rPr>
        <w:t xml:space="preserve">na: </w:t>
      </w:r>
      <w:r w:rsidRPr="00B552A7">
        <w:rPr>
          <w:sz w:val="22"/>
          <w:szCs w:val="22"/>
          <w:lang w:eastAsia="ar-SA"/>
        </w:rPr>
        <w:tab/>
      </w:r>
      <w:r w:rsidRPr="00B552A7">
        <w:rPr>
          <w:b/>
          <w:sz w:val="22"/>
          <w:szCs w:val="22"/>
        </w:rPr>
        <w:t>„Pełnienie funkcji Inżyniera Kontraktu dla Projektu pn. Budowa sieci wodociągowej, rozdzielczej kanalizacji sanitarnej i deszczowej wraz z przyłączami w ul. Oleśnickiej ”</w:t>
      </w:r>
    </w:p>
    <w:tbl>
      <w:tblPr>
        <w:tblW w:w="9540" w:type="dxa"/>
        <w:tblInd w:w="-290" w:type="dxa"/>
        <w:tblLayout w:type="fixed"/>
        <w:tblCellMar>
          <w:left w:w="70" w:type="dxa"/>
          <w:right w:w="70" w:type="dxa"/>
        </w:tblCellMar>
        <w:tblLook w:val="0000" w:firstRow="0" w:lastRow="0" w:firstColumn="0" w:lastColumn="0" w:noHBand="0" w:noVBand="0"/>
      </w:tblPr>
      <w:tblGrid>
        <w:gridCol w:w="6840"/>
        <w:gridCol w:w="2700"/>
      </w:tblGrid>
      <w:tr w:rsidR="00052CB8" w:rsidRPr="00B552A7" w:rsidTr="00FC65DE">
        <w:tblPrEx>
          <w:tblCellMar>
            <w:top w:w="0" w:type="dxa"/>
            <w:bottom w:w="0" w:type="dxa"/>
          </w:tblCellMar>
        </w:tblPrEx>
        <w:tc>
          <w:tcPr>
            <w:tcW w:w="6840" w:type="dxa"/>
          </w:tcPr>
          <w:p w:rsidR="00052CB8" w:rsidRPr="00B552A7" w:rsidRDefault="00052CB8" w:rsidP="00FC65DE">
            <w:pPr>
              <w:keepNext/>
              <w:ind w:firstLine="290"/>
              <w:outlineLvl w:val="5"/>
              <w:rPr>
                <w:bCs/>
                <w:sz w:val="22"/>
                <w:szCs w:val="22"/>
              </w:rPr>
            </w:pPr>
            <w:r w:rsidRPr="00B552A7">
              <w:rPr>
                <w:bCs/>
                <w:sz w:val="22"/>
                <w:szCs w:val="22"/>
              </w:rPr>
              <w:t xml:space="preserve">Nr referencyjny nadany sprawie przez Zamawiającego </w:t>
            </w:r>
          </w:p>
        </w:tc>
        <w:tc>
          <w:tcPr>
            <w:tcW w:w="2700" w:type="dxa"/>
          </w:tcPr>
          <w:p w:rsidR="00052CB8" w:rsidRPr="00B552A7" w:rsidRDefault="00052CB8" w:rsidP="00FC65DE">
            <w:pPr>
              <w:keepNext/>
              <w:jc w:val="right"/>
              <w:outlineLvl w:val="5"/>
              <w:rPr>
                <w:bCs/>
                <w:sz w:val="22"/>
                <w:szCs w:val="22"/>
              </w:rPr>
            </w:pPr>
            <w:r>
              <w:rPr>
                <w:bCs/>
                <w:sz w:val="22"/>
                <w:szCs w:val="22"/>
              </w:rPr>
              <w:t>Z/3/EC/2017</w:t>
            </w:r>
          </w:p>
        </w:tc>
      </w:tr>
    </w:tbl>
    <w:p w:rsidR="00052CB8" w:rsidRPr="00B552A7" w:rsidRDefault="00052CB8" w:rsidP="00052CB8">
      <w:pPr>
        <w:numPr>
          <w:ilvl w:val="3"/>
          <w:numId w:val="5"/>
        </w:numPr>
        <w:tabs>
          <w:tab w:val="num" w:pos="426"/>
        </w:tabs>
        <w:suppressAutoHyphens/>
        <w:spacing w:line="360" w:lineRule="auto"/>
        <w:ind w:hanging="3306"/>
        <w:rPr>
          <w:b/>
          <w:sz w:val="22"/>
          <w:szCs w:val="22"/>
          <w:lang w:eastAsia="ar-SA"/>
        </w:rPr>
      </w:pPr>
      <w:r w:rsidRPr="00B552A7">
        <w:rPr>
          <w:b/>
          <w:sz w:val="22"/>
          <w:szCs w:val="22"/>
          <w:lang w:eastAsia="ar-SA"/>
        </w:rPr>
        <w:t>ZAMAWIAJĄCY:</w:t>
      </w:r>
    </w:p>
    <w:p w:rsidR="00052CB8" w:rsidRPr="00B552A7" w:rsidRDefault="00052CB8" w:rsidP="00052CB8">
      <w:pPr>
        <w:suppressAutoHyphens/>
        <w:autoSpaceDE w:val="0"/>
        <w:spacing w:line="360" w:lineRule="auto"/>
        <w:rPr>
          <w:sz w:val="22"/>
          <w:szCs w:val="22"/>
          <w:lang w:eastAsia="ar-SA"/>
        </w:rPr>
      </w:pPr>
      <w:r w:rsidRPr="00B552A7">
        <w:rPr>
          <w:sz w:val="22"/>
          <w:szCs w:val="22"/>
          <w:lang w:eastAsia="ar-SA"/>
        </w:rPr>
        <w:t>Sycowska Gospodarka Komunalna Sp. z o.o. w Sycowie</w:t>
      </w:r>
    </w:p>
    <w:p w:rsidR="00052CB8" w:rsidRPr="00B552A7" w:rsidRDefault="00052CB8" w:rsidP="00052CB8">
      <w:pPr>
        <w:suppressAutoHyphens/>
        <w:autoSpaceDE w:val="0"/>
        <w:spacing w:line="360" w:lineRule="auto"/>
        <w:rPr>
          <w:sz w:val="22"/>
          <w:szCs w:val="22"/>
          <w:lang w:eastAsia="ar-SA"/>
        </w:rPr>
      </w:pPr>
      <w:r w:rsidRPr="00B552A7">
        <w:rPr>
          <w:sz w:val="22"/>
          <w:szCs w:val="22"/>
          <w:lang w:eastAsia="ar-SA"/>
        </w:rPr>
        <w:t>ul. Wrocławska 8</w:t>
      </w:r>
    </w:p>
    <w:p w:rsidR="00052CB8" w:rsidRPr="00B552A7" w:rsidRDefault="00052CB8" w:rsidP="00052CB8">
      <w:pPr>
        <w:numPr>
          <w:ilvl w:val="1"/>
          <w:numId w:val="6"/>
        </w:numPr>
        <w:suppressAutoHyphens/>
        <w:spacing w:line="360" w:lineRule="auto"/>
        <w:rPr>
          <w:sz w:val="22"/>
          <w:szCs w:val="22"/>
          <w:lang w:eastAsia="ar-SA"/>
        </w:rPr>
      </w:pPr>
      <w:r w:rsidRPr="00B552A7">
        <w:rPr>
          <w:sz w:val="22"/>
          <w:szCs w:val="22"/>
          <w:lang w:eastAsia="ar-SA"/>
        </w:rPr>
        <w:t>Syców, Polska</w:t>
      </w:r>
    </w:p>
    <w:p w:rsidR="00052CB8" w:rsidRPr="00B552A7" w:rsidRDefault="00052CB8" w:rsidP="00052CB8">
      <w:pPr>
        <w:suppressAutoHyphens/>
        <w:spacing w:line="360" w:lineRule="auto"/>
        <w:rPr>
          <w:sz w:val="22"/>
          <w:szCs w:val="22"/>
          <w:lang w:eastAsia="ar-SA"/>
        </w:rPr>
      </w:pPr>
    </w:p>
    <w:p w:rsidR="00052CB8" w:rsidRPr="00B552A7" w:rsidRDefault="00052CB8" w:rsidP="00052CB8">
      <w:pPr>
        <w:numPr>
          <w:ilvl w:val="3"/>
          <w:numId w:val="5"/>
        </w:numPr>
        <w:tabs>
          <w:tab w:val="num" w:pos="426"/>
        </w:tabs>
        <w:suppressAutoHyphens/>
        <w:spacing w:line="360" w:lineRule="auto"/>
        <w:ind w:hanging="3306"/>
        <w:rPr>
          <w:b/>
          <w:sz w:val="22"/>
          <w:szCs w:val="22"/>
          <w:lang w:eastAsia="ar-SA"/>
        </w:rPr>
      </w:pPr>
      <w:r w:rsidRPr="00B552A7">
        <w:rPr>
          <w:b/>
          <w:sz w:val="22"/>
          <w:szCs w:val="22"/>
          <w:lang w:eastAsia="ar-SA"/>
        </w:rPr>
        <w:t>WYKONAWCA:</w:t>
      </w:r>
    </w:p>
    <w:p w:rsidR="00052CB8" w:rsidRPr="00B552A7" w:rsidRDefault="00052CB8" w:rsidP="00052CB8">
      <w:pPr>
        <w:tabs>
          <w:tab w:val="num" w:pos="240"/>
        </w:tabs>
        <w:suppressAutoHyphens/>
        <w:spacing w:line="360" w:lineRule="auto"/>
        <w:ind w:left="238" w:hanging="238"/>
        <w:jc w:val="both"/>
        <w:rPr>
          <w:sz w:val="22"/>
          <w:szCs w:val="22"/>
          <w:lang w:eastAsia="ar-SA"/>
        </w:rPr>
      </w:pPr>
      <w:r w:rsidRPr="00B552A7">
        <w:rPr>
          <w:sz w:val="22"/>
          <w:szCs w:val="22"/>
          <w:lang w:eastAsia="ar-SA"/>
        </w:rPr>
        <w:t xml:space="preserve">Niniejsza oferta zostaje złożona przez: </w:t>
      </w:r>
      <w:r w:rsidRPr="00B552A7">
        <w:rPr>
          <w:sz w:val="22"/>
          <w:szCs w:val="22"/>
          <w:lang w:eastAsia="ar-SA"/>
        </w:rPr>
        <w:tab/>
      </w:r>
      <w:r w:rsidRPr="00B552A7">
        <w:rPr>
          <w:sz w:val="22"/>
          <w:szCs w:val="22"/>
          <w:lang w:eastAsia="ar-SA"/>
        </w:rPr>
        <w:tab/>
      </w:r>
      <w:r w:rsidRPr="00B552A7">
        <w:rPr>
          <w:sz w:val="22"/>
          <w:szCs w:val="22"/>
          <w:lang w:eastAsia="ar-SA"/>
        </w:rPr>
        <w:tab/>
      </w:r>
      <w:r w:rsidRPr="00B552A7">
        <w:rPr>
          <w:sz w:val="22"/>
          <w:szCs w:val="22"/>
          <w:lang w:eastAsia="ar-SA"/>
        </w:rPr>
        <w:tab/>
      </w:r>
      <w:r w:rsidRPr="00B552A7">
        <w:rPr>
          <w:sz w:val="22"/>
          <w:szCs w:val="22"/>
          <w:lang w:eastAsia="ar-SA"/>
        </w:rPr>
        <w:tab/>
      </w:r>
    </w:p>
    <w:tbl>
      <w:tblPr>
        <w:tblW w:w="9212" w:type="dxa"/>
        <w:jc w:val="center"/>
        <w:tblBorders>
          <w:top w:val="single" w:sz="12" w:space="0" w:color="auto"/>
          <w:left w:val="single" w:sz="12" w:space="0" w:color="auto"/>
          <w:bottom w:val="single" w:sz="12" w:space="0" w:color="auto"/>
          <w:right w:val="single" w:sz="12" w:space="0" w:color="auto"/>
          <w:insideH w:val="single" w:sz="4" w:space="0" w:color="auto"/>
          <w:insideV w:val="single" w:sz="4" w:space="0" w:color="auto"/>
        </w:tblBorders>
        <w:tblLayout w:type="fixed"/>
        <w:tblCellMar>
          <w:left w:w="70" w:type="dxa"/>
          <w:right w:w="70" w:type="dxa"/>
        </w:tblCellMar>
        <w:tblLook w:val="0000" w:firstRow="0" w:lastRow="0" w:firstColumn="0" w:lastColumn="0" w:noHBand="0" w:noVBand="0"/>
      </w:tblPr>
      <w:tblGrid>
        <w:gridCol w:w="2770"/>
        <w:gridCol w:w="3960"/>
        <w:gridCol w:w="2482"/>
      </w:tblGrid>
      <w:tr w:rsidR="00052CB8" w:rsidRPr="00B552A7" w:rsidTr="00FC65DE">
        <w:trPr>
          <w:jc w:val="center"/>
        </w:trPr>
        <w:tc>
          <w:tcPr>
            <w:tcW w:w="2770" w:type="dxa"/>
            <w:tcBorders>
              <w:top w:val="single" w:sz="12" w:space="0" w:color="auto"/>
              <w:bottom w:val="double" w:sz="4" w:space="0" w:color="auto"/>
            </w:tcBorders>
            <w:shd w:val="clear" w:color="auto" w:fill="F3F3F3"/>
            <w:vAlign w:val="center"/>
          </w:tcPr>
          <w:p w:rsidR="00052CB8" w:rsidRPr="00B552A7" w:rsidRDefault="00052CB8" w:rsidP="00FC65DE">
            <w:pPr>
              <w:suppressAutoHyphens/>
              <w:spacing w:line="360" w:lineRule="auto"/>
              <w:rPr>
                <w:b/>
                <w:sz w:val="22"/>
                <w:szCs w:val="22"/>
                <w:lang w:eastAsia="ar-SA"/>
              </w:rPr>
            </w:pPr>
            <w:r w:rsidRPr="00B552A7">
              <w:rPr>
                <w:b/>
                <w:sz w:val="22"/>
                <w:szCs w:val="22"/>
                <w:lang w:eastAsia="ar-SA"/>
              </w:rPr>
              <w:t>Lp.</w:t>
            </w:r>
          </w:p>
        </w:tc>
        <w:tc>
          <w:tcPr>
            <w:tcW w:w="3960" w:type="dxa"/>
            <w:tcBorders>
              <w:top w:val="single" w:sz="12" w:space="0" w:color="auto"/>
              <w:bottom w:val="double" w:sz="4" w:space="0" w:color="auto"/>
            </w:tcBorders>
            <w:shd w:val="clear" w:color="auto" w:fill="F3F3F3"/>
            <w:vAlign w:val="center"/>
          </w:tcPr>
          <w:p w:rsidR="00052CB8" w:rsidRPr="00B552A7" w:rsidRDefault="00052CB8" w:rsidP="00FC65DE">
            <w:pPr>
              <w:suppressAutoHyphens/>
              <w:spacing w:line="360" w:lineRule="auto"/>
              <w:jc w:val="center"/>
              <w:rPr>
                <w:b/>
                <w:sz w:val="22"/>
                <w:szCs w:val="22"/>
                <w:lang w:eastAsia="ar-SA"/>
              </w:rPr>
            </w:pPr>
            <w:r w:rsidRPr="00B552A7">
              <w:rPr>
                <w:b/>
                <w:sz w:val="22"/>
                <w:szCs w:val="22"/>
                <w:lang w:eastAsia="ar-SA"/>
              </w:rPr>
              <w:t>Nazwa Wykonawcy(ów)</w:t>
            </w:r>
          </w:p>
        </w:tc>
        <w:tc>
          <w:tcPr>
            <w:tcW w:w="2482" w:type="dxa"/>
            <w:tcBorders>
              <w:top w:val="single" w:sz="12" w:space="0" w:color="auto"/>
              <w:bottom w:val="double" w:sz="4" w:space="0" w:color="auto"/>
            </w:tcBorders>
            <w:shd w:val="clear" w:color="auto" w:fill="F3F3F3"/>
            <w:vAlign w:val="center"/>
          </w:tcPr>
          <w:p w:rsidR="00052CB8" w:rsidRPr="00B552A7" w:rsidRDefault="00052CB8" w:rsidP="00FC65DE">
            <w:pPr>
              <w:suppressAutoHyphens/>
              <w:spacing w:line="360" w:lineRule="auto"/>
              <w:jc w:val="center"/>
              <w:rPr>
                <w:b/>
                <w:sz w:val="22"/>
                <w:szCs w:val="22"/>
                <w:lang w:eastAsia="ar-SA"/>
              </w:rPr>
            </w:pPr>
            <w:r w:rsidRPr="00B552A7">
              <w:rPr>
                <w:b/>
                <w:sz w:val="22"/>
                <w:szCs w:val="22"/>
                <w:lang w:eastAsia="ar-SA"/>
              </w:rPr>
              <w:t>Adres(y) Wykonawcy(ów)</w:t>
            </w:r>
          </w:p>
        </w:tc>
      </w:tr>
      <w:tr w:rsidR="00052CB8" w:rsidRPr="00B552A7" w:rsidTr="00FC65DE">
        <w:trPr>
          <w:jc w:val="center"/>
        </w:trPr>
        <w:tc>
          <w:tcPr>
            <w:tcW w:w="2770" w:type="dxa"/>
          </w:tcPr>
          <w:p w:rsidR="00052CB8" w:rsidRPr="00B552A7" w:rsidRDefault="00052CB8" w:rsidP="00FC65DE">
            <w:pPr>
              <w:suppressAutoHyphens/>
              <w:spacing w:line="360" w:lineRule="auto"/>
              <w:jc w:val="both"/>
              <w:rPr>
                <w:b/>
                <w:sz w:val="22"/>
                <w:szCs w:val="22"/>
                <w:lang w:val="de-DE" w:eastAsia="ar-SA"/>
              </w:rPr>
            </w:pPr>
          </w:p>
        </w:tc>
        <w:tc>
          <w:tcPr>
            <w:tcW w:w="3960" w:type="dxa"/>
          </w:tcPr>
          <w:p w:rsidR="00052CB8" w:rsidRPr="00B552A7" w:rsidRDefault="00052CB8" w:rsidP="00FC65DE">
            <w:pPr>
              <w:suppressAutoHyphens/>
              <w:spacing w:line="360" w:lineRule="auto"/>
              <w:jc w:val="both"/>
              <w:rPr>
                <w:b/>
                <w:sz w:val="22"/>
                <w:szCs w:val="22"/>
                <w:lang w:val="de-DE" w:eastAsia="ar-SA"/>
              </w:rPr>
            </w:pPr>
          </w:p>
        </w:tc>
        <w:tc>
          <w:tcPr>
            <w:tcW w:w="2482" w:type="dxa"/>
          </w:tcPr>
          <w:p w:rsidR="00052CB8" w:rsidRPr="00B552A7" w:rsidRDefault="00052CB8" w:rsidP="00FC65DE">
            <w:pPr>
              <w:suppressAutoHyphens/>
              <w:spacing w:line="360" w:lineRule="auto"/>
              <w:jc w:val="both"/>
              <w:rPr>
                <w:b/>
                <w:sz w:val="22"/>
                <w:szCs w:val="22"/>
                <w:lang w:val="de-DE" w:eastAsia="ar-SA"/>
              </w:rPr>
            </w:pPr>
          </w:p>
        </w:tc>
      </w:tr>
    </w:tbl>
    <w:p w:rsidR="00052CB8" w:rsidRPr="00B552A7" w:rsidRDefault="00052CB8" w:rsidP="00052CB8">
      <w:pPr>
        <w:suppressAutoHyphens/>
        <w:spacing w:after="120" w:line="360" w:lineRule="auto"/>
        <w:jc w:val="center"/>
        <w:rPr>
          <w:rFonts w:eastAsia="Batang"/>
          <w:b/>
          <w:noProof/>
          <w:sz w:val="22"/>
          <w:szCs w:val="22"/>
          <w:lang w:val="x-none" w:eastAsia="ar-SA"/>
        </w:rPr>
      </w:pPr>
      <w:r w:rsidRPr="00B552A7">
        <w:rPr>
          <w:rFonts w:eastAsia="Batang"/>
          <w:b/>
          <w:noProof/>
          <w:sz w:val="22"/>
          <w:szCs w:val="22"/>
          <w:lang w:val="x-none" w:eastAsia="ar-SA"/>
        </w:rPr>
        <w:t>Oświadczam(y), że:</w:t>
      </w:r>
    </w:p>
    <w:p w:rsidR="00052CB8" w:rsidRPr="00B552A7" w:rsidRDefault="00052CB8" w:rsidP="00052CB8">
      <w:pPr>
        <w:suppressAutoHyphens/>
        <w:spacing w:line="360" w:lineRule="auto"/>
        <w:jc w:val="both"/>
        <w:rPr>
          <w:sz w:val="22"/>
          <w:szCs w:val="22"/>
          <w:vertAlign w:val="superscript"/>
          <w:lang w:eastAsia="ar-SA"/>
        </w:rPr>
      </w:pPr>
      <w:r w:rsidRPr="00B552A7">
        <w:rPr>
          <w:sz w:val="22"/>
          <w:szCs w:val="22"/>
          <w:lang w:eastAsia="ar-SA"/>
        </w:rPr>
        <w:t xml:space="preserve">Wykonałem (wykonaliśmy) następujące usługi w okresie ostatnich </w:t>
      </w:r>
      <w:r w:rsidRPr="00B552A7">
        <w:rPr>
          <w:b/>
          <w:bCs/>
          <w:sz w:val="22"/>
          <w:szCs w:val="22"/>
          <w:lang w:eastAsia="ar-SA"/>
        </w:rPr>
        <w:t xml:space="preserve">trzech lat </w:t>
      </w:r>
      <w:r w:rsidRPr="00B552A7">
        <w:rPr>
          <w:bCs/>
          <w:sz w:val="22"/>
          <w:szCs w:val="22"/>
          <w:lang w:eastAsia="ar-SA"/>
        </w:rPr>
        <w:t>przed dniem wszczęcia</w:t>
      </w:r>
      <w:r w:rsidRPr="00B552A7">
        <w:rPr>
          <w:sz w:val="22"/>
          <w:szCs w:val="22"/>
          <w:lang w:eastAsia="ar-SA"/>
        </w:rPr>
        <w:t xml:space="preserve"> postępowania o udzielenie zamówienia</w:t>
      </w:r>
    </w:p>
    <w:tbl>
      <w:tblPr>
        <w:tblW w:w="9640" w:type="dxa"/>
        <w:tblInd w:w="-72" w:type="dxa"/>
        <w:tblBorders>
          <w:top w:val="single" w:sz="12" w:space="0" w:color="auto"/>
          <w:left w:val="single" w:sz="12" w:space="0" w:color="auto"/>
          <w:bottom w:val="single" w:sz="12" w:space="0" w:color="auto"/>
          <w:right w:val="single" w:sz="12" w:space="0" w:color="auto"/>
          <w:insideH w:val="single" w:sz="6" w:space="0" w:color="auto"/>
          <w:insideV w:val="single" w:sz="6" w:space="0" w:color="auto"/>
        </w:tblBorders>
        <w:tblLayout w:type="fixed"/>
        <w:tblCellMar>
          <w:left w:w="70" w:type="dxa"/>
          <w:right w:w="70" w:type="dxa"/>
        </w:tblCellMar>
        <w:tblLook w:val="0000" w:firstRow="0" w:lastRow="0" w:firstColumn="0" w:lastColumn="0" w:noHBand="0" w:noVBand="0"/>
      </w:tblPr>
      <w:tblGrid>
        <w:gridCol w:w="440"/>
        <w:gridCol w:w="1262"/>
        <w:gridCol w:w="2551"/>
        <w:gridCol w:w="1276"/>
        <w:gridCol w:w="1417"/>
        <w:gridCol w:w="2694"/>
      </w:tblGrid>
      <w:tr w:rsidR="00052CB8" w:rsidRPr="00B552A7" w:rsidTr="00FC65DE">
        <w:trPr>
          <w:cantSplit/>
          <w:trHeight w:val="1008"/>
        </w:trPr>
        <w:tc>
          <w:tcPr>
            <w:tcW w:w="440" w:type="dxa"/>
            <w:tcBorders>
              <w:top w:val="single" w:sz="12" w:space="0" w:color="auto"/>
            </w:tcBorders>
            <w:shd w:val="clear" w:color="auto" w:fill="F3F3F3"/>
            <w:vAlign w:val="center"/>
          </w:tcPr>
          <w:p w:rsidR="00052CB8" w:rsidRPr="00B552A7" w:rsidRDefault="00052CB8" w:rsidP="00FC65DE">
            <w:pPr>
              <w:suppressAutoHyphens/>
              <w:jc w:val="center"/>
              <w:rPr>
                <w:sz w:val="22"/>
                <w:szCs w:val="22"/>
                <w:lang w:eastAsia="ar-SA"/>
              </w:rPr>
            </w:pPr>
            <w:proofErr w:type="spellStart"/>
            <w:r w:rsidRPr="00B552A7">
              <w:rPr>
                <w:sz w:val="22"/>
                <w:szCs w:val="22"/>
                <w:lang w:eastAsia="ar-SA"/>
              </w:rPr>
              <w:t>Lp</w:t>
            </w:r>
            <w:proofErr w:type="spellEnd"/>
          </w:p>
          <w:p w:rsidR="00052CB8" w:rsidRPr="00B552A7" w:rsidRDefault="00052CB8" w:rsidP="00FC65DE">
            <w:pPr>
              <w:suppressAutoHyphens/>
              <w:jc w:val="center"/>
              <w:rPr>
                <w:sz w:val="22"/>
                <w:szCs w:val="22"/>
                <w:lang w:eastAsia="ar-SA"/>
              </w:rPr>
            </w:pPr>
          </w:p>
        </w:tc>
        <w:tc>
          <w:tcPr>
            <w:tcW w:w="1262" w:type="dxa"/>
            <w:tcBorders>
              <w:top w:val="single" w:sz="12" w:space="0" w:color="auto"/>
            </w:tcBorders>
            <w:shd w:val="clear" w:color="auto" w:fill="F3F3F3"/>
            <w:vAlign w:val="center"/>
          </w:tcPr>
          <w:p w:rsidR="00052CB8" w:rsidRPr="00B552A7" w:rsidRDefault="00052CB8" w:rsidP="00FC65DE">
            <w:pPr>
              <w:suppressAutoHyphens/>
              <w:jc w:val="center"/>
              <w:rPr>
                <w:sz w:val="22"/>
                <w:szCs w:val="22"/>
                <w:lang w:eastAsia="ar-SA"/>
              </w:rPr>
            </w:pPr>
            <w:r w:rsidRPr="00B552A7">
              <w:rPr>
                <w:sz w:val="22"/>
                <w:szCs w:val="22"/>
                <w:lang w:eastAsia="ar-SA"/>
              </w:rPr>
              <w:t>nazwa zamówienia</w:t>
            </w:r>
          </w:p>
        </w:tc>
        <w:tc>
          <w:tcPr>
            <w:tcW w:w="2551" w:type="dxa"/>
            <w:tcBorders>
              <w:top w:val="single" w:sz="12" w:space="0" w:color="auto"/>
              <w:right w:val="single" w:sz="4" w:space="0" w:color="auto"/>
            </w:tcBorders>
            <w:shd w:val="clear" w:color="auto" w:fill="F3F3F3"/>
            <w:vAlign w:val="center"/>
          </w:tcPr>
          <w:p w:rsidR="00052CB8" w:rsidRPr="00B552A7" w:rsidRDefault="00052CB8" w:rsidP="00FC65DE">
            <w:pPr>
              <w:suppressAutoHyphens/>
              <w:jc w:val="center"/>
              <w:rPr>
                <w:sz w:val="22"/>
                <w:szCs w:val="22"/>
                <w:lang w:eastAsia="ar-SA"/>
              </w:rPr>
            </w:pPr>
            <w:r w:rsidRPr="00B552A7">
              <w:rPr>
                <w:sz w:val="22"/>
                <w:szCs w:val="22"/>
                <w:lang w:eastAsia="ar-SA"/>
              </w:rPr>
              <w:t>opis wykonanego przedmiotu zamówienia</w:t>
            </w:r>
          </w:p>
        </w:tc>
        <w:tc>
          <w:tcPr>
            <w:tcW w:w="1276" w:type="dxa"/>
            <w:tcBorders>
              <w:top w:val="single" w:sz="12" w:space="0" w:color="auto"/>
              <w:left w:val="single" w:sz="4" w:space="0" w:color="auto"/>
              <w:right w:val="single" w:sz="4" w:space="0" w:color="auto"/>
            </w:tcBorders>
            <w:shd w:val="clear" w:color="auto" w:fill="F3F3F3"/>
          </w:tcPr>
          <w:p w:rsidR="00052CB8" w:rsidRPr="00B552A7" w:rsidRDefault="00052CB8" w:rsidP="00FC65DE">
            <w:pPr>
              <w:suppressAutoHyphens/>
              <w:autoSpaceDE w:val="0"/>
              <w:jc w:val="center"/>
              <w:rPr>
                <w:sz w:val="22"/>
                <w:szCs w:val="22"/>
                <w:lang w:eastAsia="ar-SA"/>
              </w:rPr>
            </w:pPr>
          </w:p>
          <w:p w:rsidR="00052CB8" w:rsidRPr="00B552A7" w:rsidRDefault="00052CB8" w:rsidP="00FC65DE">
            <w:pPr>
              <w:suppressAutoHyphens/>
              <w:autoSpaceDE w:val="0"/>
              <w:jc w:val="center"/>
              <w:rPr>
                <w:sz w:val="22"/>
                <w:szCs w:val="22"/>
                <w:lang w:eastAsia="ar-SA"/>
              </w:rPr>
            </w:pPr>
            <w:r w:rsidRPr="00B552A7">
              <w:rPr>
                <w:sz w:val="22"/>
                <w:szCs w:val="22"/>
                <w:lang w:eastAsia="ar-SA"/>
              </w:rPr>
              <w:t>wartość usług</w:t>
            </w:r>
          </w:p>
          <w:p w:rsidR="00052CB8" w:rsidRPr="00B552A7" w:rsidRDefault="00052CB8" w:rsidP="00FC65DE">
            <w:pPr>
              <w:suppressAutoHyphens/>
              <w:autoSpaceDE w:val="0"/>
              <w:jc w:val="center"/>
              <w:rPr>
                <w:sz w:val="22"/>
                <w:szCs w:val="22"/>
                <w:lang w:eastAsia="ar-SA"/>
              </w:rPr>
            </w:pPr>
            <w:r w:rsidRPr="00B552A7">
              <w:rPr>
                <w:sz w:val="22"/>
                <w:szCs w:val="22"/>
                <w:lang w:eastAsia="ar-SA"/>
              </w:rPr>
              <w:t>(brutto)</w:t>
            </w:r>
          </w:p>
        </w:tc>
        <w:tc>
          <w:tcPr>
            <w:tcW w:w="1417" w:type="dxa"/>
            <w:tcBorders>
              <w:top w:val="single" w:sz="12" w:space="0" w:color="auto"/>
              <w:left w:val="single" w:sz="4" w:space="0" w:color="auto"/>
              <w:right w:val="single" w:sz="4" w:space="0" w:color="auto"/>
            </w:tcBorders>
            <w:shd w:val="clear" w:color="auto" w:fill="F3F3F3"/>
            <w:vAlign w:val="center"/>
          </w:tcPr>
          <w:p w:rsidR="00052CB8" w:rsidRPr="00B552A7" w:rsidRDefault="00052CB8" w:rsidP="00FC65DE">
            <w:pPr>
              <w:suppressAutoHyphens/>
              <w:jc w:val="center"/>
              <w:rPr>
                <w:sz w:val="22"/>
                <w:szCs w:val="22"/>
                <w:lang w:eastAsia="ar-SA"/>
              </w:rPr>
            </w:pPr>
            <w:r w:rsidRPr="00B552A7">
              <w:rPr>
                <w:sz w:val="22"/>
                <w:szCs w:val="22"/>
                <w:lang w:eastAsia="ar-SA"/>
              </w:rPr>
              <w:t>data wykonania</w:t>
            </w:r>
          </w:p>
          <w:p w:rsidR="00052CB8" w:rsidRPr="00B552A7" w:rsidRDefault="00052CB8" w:rsidP="00FC65DE">
            <w:pPr>
              <w:suppressAutoHyphens/>
              <w:jc w:val="center"/>
              <w:rPr>
                <w:sz w:val="22"/>
                <w:szCs w:val="22"/>
                <w:lang w:eastAsia="ar-SA"/>
              </w:rPr>
            </w:pPr>
            <w:r w:rsidRPr="00B552A7">
              <w:rPr>
                <w:sz w:val="22"/>
                <w:szCs w:val="22"/>
                <w:lang w:eastAsia="ar-SA"/>
              </w:rPr>
              <w:t>(zakończenia)</w:t>
            </w:r>
          </w:p>
        </w:tc>
        <w:tc>
          <w:tcPr>
            <w:tcW w:w="2694" w:type="dxa"/>
            <w:tcBorders>
              <w:top w:val="single" w:sz="12" w:space="0" w:color="auto"/>
              <w:left w:val="single" w:sz="4" w:space="0" w:color="auto"/>
              <w:right w:val="single" w:sz="4" w:space="0" w:color="auto"/>
            </w:tcBorders>
            <w:shd w:val="clear" w:color="auto" w:fill="F3F3F3"/>
            <w:vAlign w:val="center"/>
          </w:tcPr>
          <w:p w:rsidR="00052CB8" w:rsidRPr="00B552A7" w:rsidRDefault="00052CB8" w:rsidP="00FC65DE">
            <w:pPr>
              <w:suppressAutoHyphens/>
              <w:jc w:val="center"/>
              <w:rPr>
                <w:sz w:val="22"/>
                <w:szCs w:val="22"/>
                <w:lang w:eastAsia="ar-SA"/>
              </w:rPr>
            </w:pPr>
            <w:r w:rsidRPr="00B552A7">
              <w:rPr>
                <w:sz w:val="22"/>
                <w:szCs w:val="22"/>
                <w:lang w:eastAsia="ar-SA"/>
              </w:rPr>
              <w:t>Zamawiający (nazwa, adres, nr telefonu do kontaktu)</w:t>
            </w:r>
          </w:p>
        </w:tc>
      </w:tr>
      <w:tr w:rsidR="00052CB8" w:rsidRPr="00B552A7" w:rsidTr="00FC65DE">
        <w:trPr>
          <w:cantSplit/>
        </w:trPr>
        <w:tc>
          <w:tcPr>
            <w:tcW w:w="440" w:type="dxa"/>
          </w:tcPr>
          <w:p w:rsidR="00052CB8" w:rsidRPr="00B552A7" w:rsidRDefault="00052CB8" w:rsidP="00FC65DE">
            <w:pPr>
              <w:suppressAutoHyphens/>
              <w:spacing w:line="360" w:lineRule="auto"/>
              <w:jc w:val="both"/>
              <w:rPr>
                <w:sz w:val="22"/>
                <w:szCs w:val="22"/>
                <w:lang w:eastAsia="ar-SA"/>
              </w:rPr>
            </w:pPr>
            <w:r w:rsidRPr="00B552A7">
              <w:rPr>
                <w:sz w:val="22"/>
                <w:szCs w:val="22"/>
                <w:lang w:eastAsia="ar-SA"/>
              </w:rPr>
              <w:t>..</w:t>
            </w:r>
          </w:p>
        </w:tc>
        <w:tc>
          <w:tcPr>
            <w:tcW w:w="1262" w:type="dxa"/>
          </w:tcPr>
          <w:p w:rsidR="00052CB8" w:rsidRPr="00B552A7" w:rsidRDefault="00052CB8" w:rsidP="00FC65DE">
            <w:pPr>
              <w:suppressAutoHyphens/>
              <w:spacing w:line="360" w:lineRule="auto"/>
              <w:jc w:val="both"/>
              <w:rPr>
                <w:sz w:val="22"/>
                <w:szCs w:val="22"/>
                <w:lang w:eastAsia="ar-SA"/>
              </w:rPr>
            </w:pPr>
          </w:p>
        </w:tc>
        <w:tc>
          <w:tcPr>
            <w:tcW w:w="2551" w:type="dxa"/>
            <w:tcBorders>
              <w:right w:val="single" w:sz="4" w:space="0" w:color="auto"/>
            </w:tcBorders>
          </w:tcPr>
          <w:p w:rsidR="00052CB8" w:rsidRPr="00B552A7" w:rsidRDefault="00052CB8" w:rsidP="00FC65DE">
            <w:pPr>
              <w:suppressAutoHyphens/>
              <w:spacing w:line="360" w:lineRule="auto"/>
              <w:jc w:val="both"/>
              <w:rPr>
                <w:sz w:val="22"/>
                <w:szCs w:val="22"/>
                <w:lang w:eastAsia="ar-SA"/>
              </w:rPr>
            </w:pPr>
          </w:p>
        </w:tc>
        <w:tc>
          <w:tcPr>
            <w:tcW w:w="1276" w:type="dxa"/>
            <w:tcBorders>
              <w:left w:val="single" w:sz="4" w:space="0" w:color="auto"/>
              <w:right w:val="single" w:sz="4" w:space="0" w:color="auto"/>
            </w:tcBorders>
          </w:tcPr>
          <w:p w:rsidR="00052CB8" w:rsidRPr="00B552A7" w:rsidRDefault="00052CB8" w:rsidP="00FC65DE">
            <w:pPr>
              <w:suppressAutoHyphens/>
              <w:spacing w:line="360" w:lineRule="auto"/>
              <w:jc w:val="both"/>
              <w:rPr>
                <w:sz w:val="22"/>
                <w:szCs w:val="22"/>
                <w:lang w:eastAsia="ar-SA"/>
              </w:rPr>
            </w:pPr>
          </w:p>
        </w:tc>
        <w:tc>
          <w:tcPr>
            <w:tcW w:w="1417" w:type="dxa"/>
            <w:tcBorders>
              <w:left w:val="single" w:sz="4" w:space="0" w:color="auto"/>
              <w:right w:val="single" w:sz="4" w:space="0" w:color="auto"/>
            </w:tcBorders>
          </w:tcPr>
          <w:p w:rsidR="00052CB8" w:rsidRPr="00B552A7" w:rsidRDefault="00052CB8" w:rsidP="00FC65DE">
            <w:pPr>
              <w:suppressAutoHyphens/>
              <w:spacing w:line="360" w:lineRule="auto"/>
              <w:jc w:val="both"/>
              <w:rPr>
                <w:sz w:val="22"/>
                <w:szCs w:val="22"/>
                <w:lang w:eastAsia="ar-SA"/>
              </w:rPr>
            </w:pPr>
          </w:p>
        </w:tc>
        <w:tc>
          <w:tcPr>
            <w:tcW w:w="2694" w:type="dxa"/>
            <w:tcBorders>
              <w:left w:val="single" w:sz="4" w:space="0" w:color="auto"/>
              <w:right w:val="single" w:sz="4" w:space="0" w:color="auto"/>
            </w:tcBorders>
          </w:tcPr>
          <w:p w:rsidR="00052CB8" w:rsidRPr="00B552A7" w:rsidRDefault="00052CB8" w:rsidP="00FC65DE">
            <w:pPr>
              <w:suppressAutoHyphens/>
              <w:spacing w:line="360" w:lineRule="auto"/>
              <w:jc w:val="both"/>
              <w:rPr>
                <w:sz w:val="22"/>
                <w:szCs w:val="22"/>
                <w:lang w:eastAsia="ar-SA"/>
              </w:rPr>
            </w:pPr>
          </w:p>
        </w:tc>
      </w:tr>
      <w:tr w:rsidR="00052CB8" w:rsidRPr="00B552A7" w:rsidTr="00FC65DE">
        <w:trPr>
          <w:cantSplit/>
        </w:trPr>
        <w:tc>
          <w:tcPr>
            <w:tcW w:w="440" w:type="dxa"/>
            <w:tcBorders>
              <w:bottom w:val="single" w:sz="12" w:space="0" w:color="auto"/>
            </w:tcBorders>
          </w:tcPr>
          <w:p w:rsidR="00052CB8" w:rsidRPr="00B552A7" w:rsidRDefault="00052CB8" w:rsidP="00FC65DE">
            <w:pPr>
              <w:suppressAutoHyphens/>
              <w:spacing w:line="360" w:lineRule="auto"/>
              <w:jc w:val="both"/>
              <w:rPr>
                <w:sz w:val="22"/>
                <w:szCs w:val="22"/>
                <w:lang w:eastAsia="ar-SA"/>
              </w:rPr>
            </w:pPr>
            <w:r w:rsidRPr="00B552A7">
              <w:rPr>
                <w:sz w:val="22"/>
                <w:szCs w:val="22"/>
                <w:lang w:eastAsia="ar-SA"/>
              </w:rPr>
              <w:t>..</w:t>
            </w:r>
          </w:p>
        </w:tc>
        <w:tc>
          <w:tcPr>
            <w:tcW w:w="1262" w:type="dxa"/>
            <w:tcBorders>
              <w:bottom w:val="single" w:sz="12" w:space="0" w:color="auto"/>
            </w:tcBorders>
          </w:tcPr>
          <w:p w:rsidR="00052CB8" w:rsidRPr="00B552A7" w:rsidRDefault="00052CB8" w:rsidP="00FC65DE">
            <w:pPr>
              <w:suppressAutoHyphens/>
              <w:spacing w:line="360" w:lineRule="auto"/>
              <w:jc w:val="both"/>
              <w:rPr>
                <w:sz w:val="22"/>
                <w:szCs w:val="22"/>
                <w:lang w:eastAsia="ar-SA"/>
              </w:rPr>
            </w:pPr>
          </w:p>
        </w:tc>
        <w:tc>
          <w:tcPr>
            <w:tcW w:w="2551" w:type="dxa"/>
            <w:tcBorders>
              <w:bottom w:val="single" w:sz="12" w:space="0" w:color="auto"/>
              <w:right w:val="single" w:sz="4" w:space="0" w:color="auto"/>
            </w:tcBorders>
          </w:tcPr>
          <w:p w:rsidR="00052CB8" w:rsidRPr="00B552A7" w:rsidRDefault="00052CB8" w:rsidP="00FC65DE">
            <w:pPr>
              <w:suppressAutoHyphens/>
              <w:spacing w:line="360" w:lineRule="auto"/>
              <w:jc w:val="both"/>
              <w:rPr>
                <w:sz w:val="22"/>
                <w:szCs w:val="22"/>
                <w:lang w:eastAsia="ar-SA"/>
              </w:rPr>
            </w:pPr>
          </w:p>
        </w:tc>
        <w:tc>
          <w:tcPr>
            <w:tcW w:w="1276" w:type="dxa"/>
            <w:tcBorders>
              <w:left w:val="single" w:sz="4" w:space="0" w:color="auto"/>
              <w:bottom w:val="single" w:sz="12" w:space="0" w:color="auto"/>
              <w:right w:val="single" w:sz="4" w:space="0" w:color="auto"/>
            </w:tcBorders>
          </w:tcPr>
          <w:p w:rsidR="00052CB8" w:rsidRPr="00B552A7" w:rsidRDefault="00052CB8" w:rsidP="00FC65DE">
            <w:pPr>
              <w:suppressAutoHyphens/>
              <w:spacing w:line="360" w:lineRule="auto"/>
              <w:jc w:val="both"/>
              <w:rPr>
                <w:sz w:val="22"/>
                <w:szCs w:val="22"/>
                <w:lang w:eastAsia="ar-SA"/>
              </w:rPr>
            </w:pPr>
          </w:p>
        </w:tc>
        <w:tc>
          <w:tcPr>
            <w:tcW w:w="1417" w:type="dxa"/>
            <w:tcBorders>
              <w:left w:val="single" w:sz="4" w:space="0" w:color="auto"/>
              <w:bottom w:val="single" w:sz="12" w:space="0" w:color="auto"/>
              <w:right w:val="single" w:sz="4" w:space="0" w:color="auto"/>
            </w:tcBorders>
          </w:tcPr>
          <w:p w:rsidR="00052CB8" w:rsidRPr="00B552A7" w:rsidRDefault="00052CB8" w:rsidP="00FC65DE">
            <w:pPr>
              <w:suppressAutoHyphens/>
              <w:spacing w:line="360" w:lineRule="auto"/>
              <w:jc w:val="both"/>
              <w:rPr>
                <w:sz w:val="22"/>
                <w:szCs w:val="22"/>
                <w:lang w:eastAsia="ar-SA"/>
              </w:rPr>
            </w:pPr>
          </w:p>
        </w:tc>
        <w:tc>
          <w:tcPr>
            <w:tcW w:w="2694" w:type="dxa"/>
            <w:tcBorders>
              <w:left w:val="single" w:sz="4" w:space="0" w:color="auto"/>
              <w:bottom w:val="single" w:sz="12" w:space="0" w:color="auto"/>
              <w:right w:val="single" w:sz="4" w:space="0" w:color="auto"/>
            </w:tcBorders>
          </w:tcPr>
          <w:p w:rsidR="00052CB8" w:rsidRPr="00B552A7" w:rsidRDefault="00052CB8" w:rsidP="00FC65DE">
            <w:pPr>
              <w:suppressAutoHyphens/>
              <w:spacing w:line="360" w:lineRule="auto"/>
              <w:jc w:val="both"/>
              <w:rPr>
                <w:sz w:val="22"/>
                <w:szCs w:val="22"/>
                <w:lang w:eastAsia="ar-SA"/>
              </w:rPr>
            </w:pPr>
          </w:p>
        </w:tc>
      </w:tr>
    </w:tbl>
    <w:p w:rsidR="00052CB8" w:rsidRPr="00B552A7" w:rsidRDefault="00052CB8" w:rsidP="00052CB8">
      <w:pPr>
        <w:suppressAutoHyphens/>
        <w:spacing w:line="360" w:lineRule="auto"/>
        <w:jc w:val="both"/>
        <w:rPr>
          <w:sz w:val="18"/>
          <w:szCs w:val="18"/>
          <w:lang w:eastAsia="ar-SA"/>
        </w:rPr>
      </w:pPr>
      <w:r w:rsidRPr="00B552A7">
        <w:rPr>
          <w:b/>
          <w:bCs/>
          <w:sz w:val="18"/>
          <w:szCs w:val="18"/>
          <w:lang w:eastAsia="ar-SA"/>
        </w:rPr>
        <w:t xml:space="preserve">Przedmiot zamówienia: - </w:t>
      </w:r>
      <w:r w:rsidRPr="00B552A7">
        <w:rPr>
          <w:sz w:val="18"/>
          <w:szCs w:val="18"/>
          <w:lang w:eastAsia="ar-SA"/>
        </w:rPr>
        <w:t>Przez Opis przedmiotu zamówienia Zamawiający rozumie określenie, czego dotyczyło dane zamówienie (stosownie do wymagań wymienionych w Zapytaniu ofertowym).</w:t>
      </w:r>
    </w:p>
    <w:p w:rsidR="00052CB8" w:rsidRPr="00B552A7" w:rsidRDefault="00052CB8" w:rsidP="00052CB8">
      <w:pPr>
        <w:suppressAutoHyphens/>
        <w:spacing w:line="360" w:lineRule="auto"/>
        <w:jc w:val="both"/>
        <w:rPr>
          <w:sz w:val="18"/>
          <w:szCs w:val="18"/>
          <w:lang w:eastAsia="ar-SA"/>
        </w:rPr>
      </w:pPr>
      <w:r w:rsidRPr="00B552A7">
        <w:rPr>
          <w:sz w:val="18"/>
          <w:szCs w:val="18"/>
          <w:lang w:eastAsia="ar-SA"/>
        </w:rPr>
        <w:t>Wykonawca jest zobowiązany dostarczyć dowody potwierdzające, że usługi wskazane w tabeli powyżej, zostały wykonane należycie.</w:t>
      </w:r>
    </w:p>
    <w:p w:rsidR="00052CB8" w:rsidRPr="00445250" w:rsidRDefault="00052CB8" w:rsidP="00052CB8">
      <w:pPr>
        <w:suppressAutoHyphens/>
        <w:autoSpaceDE w:val="0"/>
        <w:spacing w:line="360" w:lineRule="auto"/>
        <w:rPr>
          <w:b/>
          <w:bCs/>
          <w:sz w:val="20"/>
          <w:szCs w:val="20"/>
          <w:lang w:eastAsia="ar-SA"/>
        </w:rPr>
      </w:pPr>
      <w:r w:rsidRPr="00445250">
        <w:rPr>
          <w:b/>
          <w:bCs/>
          <w:sz w:val="20"/>
          <w:szCs w:val="20"/>
          <w:lang w:eastAsia="ar-SA"/>
        </w:rPr>
        <w:t>Osoba składająca oświadczenie świadoma jest odpowiedzialności karnej, wynikającej z art. 297 Kodeksu Karnego.</w:t>
      </w:r>
    </w:p>
    <w:p w:rsidR="00052CB8" w:rsidRPr="009348E6" w:rsidRDefault="00052CB8" w:rsidP="00052CB8">
      <w:pPr>
        <w:numPr>
          <w:ilvl w:val="3"/>
          <w:numId w:val="5"/>
        </w:numPr>
        <w:tabs>
          <w:tab w:val="num" w:pos="426"/>
        </w:tabs>
        <w:suppressAutoHyphens/>
        <w:spacing w:line="360" w:lineRule="auto"/>
        <w:ind w:hanging="3306"/>
        <w:rPr>
          <w:b/>
          <w:sz w:val="22"/>
          <w:szCs w:val="22"/>
          <w:lang w:eastAsia="ar-SA"/>
        </w:rPr>
      </w:pPr>
      <w:r w:rsidRPr="009348E6">
        <w:rPr>
          <w:b/>
          <w:sz w:val="22"/>
          <w:szCs w:val="22"/>
          <w:lang w:eastAsia="ar-SA"/>
        </w:rPr>
        <w:t>PODPIS(Y):</w:t>
      </w:r>
    </w:p>
    <w:tbl>
      <w:tblPr>
        <w:tblW w:w="11006" w:type="dxa"/>
        <w:jc w:val="center"/>
        <w:tblBorders>
          <w:top w:val="single" w:sz="4" w:space="0" w:color="auto"/>
          <w:left w:val="single" w:sz="4" w:space="0" w:color="auto"/>
          <w:bottom w:val="single" w:sz="4" w:space="0" w:color="auto"/>
          <w:right w:val="single" w:sz="4" w:space="0" w:color="auto"/>
          <w:insideH w:val="single" w:sz="4" w:space="0" w:color="auto"/>
          <w:insideV w:val="single" w:sz="4" w:space="0" w:color="auto"/>
        </w:tblBorders>
        <w:tblLayout w:type="fixed"/>
        <w:tblCellMar>
          <w:left w:w="70" w:type="dxa"/>
          <w:right w:w="70" w:type="dxa"/>
        </w:tblCellMar>
        <w:tblLook w:val="0000" w:firstRow="0" w:lastRow="0" w:firstColumn="0" w:lastColumn="0" w:noHBand="0" w:noVBand="0"/>
      </w:tblPr>
      <w:tblGrid>
        <w:gridCol w:w="540"/>
        <w:gridCol w:w="1800"/>
        <w:gridCol w:w="2700"/>
        <w:gridCol w:w="3060"/>
        <w:gridCol w:w="1620"/>
        <w:gridCol w:w="1286"/>
      </w:tblGrid>
      <w:tr w:rsidR="00052CB8" w:rsidRPr="00627155" w:rsidTr="00FC65DE">
        <w:trPr>
          <w:jc w:val="center"/>
        </w:trPr>
        <w:tc>
          <w:tcPr>
            <w:tcW w:w="540" w:type="dxa"/>
            <w:shd w:val="clear" w:color="auto" w:fill="F3F3F3"/>
          </w:tcPr>
          <w:p w:rsidR="00052CB8" w:rsidRPr="00627155" w:rsidRDefault="00052CB8" w:rsidP="00FC65DE">
            <w:pPr>
              <w:suppressAutoHyphens/>
              <w:rPr>
                <w:sz w:val="18"/>
                <w:szCs w:val="18"/>
                <w:lang w:eastAsia="ar-SA"/>
              </w:rPr>
            </w:pPr>
            <w:r w:rsidRPr="00627155">
              <w:rPr>
                <w:sz w:val="18"/>
                <w:szCs w:val="18"/>
                <w:lang w:eastAsia="ar-SA"/>
              </w:rPr>
              <w:t>l.p.</w:t>
            </w:r>
          </w:p>
        </w:tc>
        <w:tc>
          <w:tcPr>
            <w:tcW w:w="1800" w:type="dxa"/>
            <w:shd w:val="clear" w:color="auto" w:fill="F3F3F3"/>
          </w:tcPr>
          <w:p w:rsidR="00052CB8" w:rsidRPr="00627155" w:rsidRDefault="00052CB8" w:rsidP="00FC65DE">
            <w:pPr>
              <w:suppressAutoHyphens/>
              <w:rPr>
                <w:sz w:val="18"/>
                <w:szCs w:val="18"/>
                <w:lang w:eastAsia="ar-SA"/>
              </w:rPr>
            </w:pPr>
            <w:r w:rsidRPr="00627155">
              <w:rPr>
                <w:sz w:val="18"/>
                <w:szCs w:val="18"/>
                <w:lang w:eastAsia="ar-SA"/>
              </w:rPr>
              <w:t>nazwa(y) Wykonawcy(ów)</w:t>
            </w:r>
          </w:p>
        </w:tc>
        <w:tc>
          <w:tcPr>
            <w:tcW w:w="2700" w:type="dxa"/>
            <w:shd w:val="clear" w:color="auto" w:fill="F3F3F3"/>
          </w:tcPr>
          <w:p w:rsidR="00052CB8" w:rsidRPr="00627155" w:rsidRDefault="00052CB8" w:rsidP="00FC65DE">
            <w:pPr>
              <w:suppressAutoHyphens/>
              <w:rPr>
                <w:sz w:val="18"/>
                <w:szCs w:val="18"/>
                <w:lang w:eastAsia="ar-SA"/>
              </w:rPr>
            </w:pPr>
            <w:r w:rsidRPr="00627155">
              <w:rPr>
                <w:sz w:val="18"/>
                <w:szCs w:val="18"/>
                <w:lang w:eastAsia="ar-SA"/>
              </w:rPr>
              <w:t>nazwisko i imię osoby (osób) upoważnionej(</w:t>
            </w:r>
            <w:proofErr w:type="spellStart"/>
            <w:r w:rsidRPr="00627155">
              <w:rPr>
                <w:sz w:val="18"/>
                <w:szCs w:val="18"/>
                <w:lang w:eastAsia="ar-SA"/>
              </w:rPr>
              <w:t>ych</w:t>
            </w:r>
            <w:proofErr w:type="spellEnd"/>
            <w:r w:rsidRPr="00627155">
              <w:rPr>
                <w:sz w:val="18"/>
                <w:szCs w:val="18"/>
                <w:lang w:eastAsia="ar-SA"/>
              </w:rPr>
              <w:t xml:space="preserve">) do podpisania niniejszej oferty w imieniu Wykonawcy(ów) </w:t>
            </w:r>
          </w:p>
        </w:tc>
        <w:tc>
          <w:tcPr>
            <w:tcW w:w="3060" w:type="dxa"/>
            <w:shd w:val="clear" w:color="auto" w:fill="F3F3F3"/>
          </w:tcPr>
          <w:p w:rsidR="00052CB8" w:rsidRPr="00627155" w:rsidRDefault="00052CB8" w:rsidP="00FC65DE">
            <w:pPr>
              <w:suppressAutoHyphens/>
              <w:rPr>
                <w:sz w:val="18"/>
                <w:szCs w:val="18"/>
                <w:lang w:eastAsia="ar-SA"/>
              </w:rPr>
            </w:pPr>
            <w:r w:rsidRPr="00627155">
              <w:rPr>
                <w:sz w:val="18"/>
                <w:szCs w:val="18"/>
                <w:lang w:eastAsia="ar-SA"/>
              </w:rPr>
              <w:t>podpis(y) osoby(osób) upoważnionej(</w:t>
            </w:r>
            <w:proofErr w:type="spellStart"/>
            <w:r w:rsidRPr="00627155">
              <w:rPr>
                <w:sz w:val="18"/>
                <w:szCs w:val="18"/>
                <w:lang w:eastAsia="ar-SA"/>
              </w:rPr>
              <w:t>ych</w:t>
            </w:r>
            <w:proofErr w:type="spellEnd"/>
            <w:r w:rsidRPr="00627155">
              <w:rPr>
                <w:sz w:val="18"/>
                <w:szCs w:val="18"/>
                <w:lang w:eastAsia="ar-SA"/>
              </w:rPr>
              <w:t>) do podpisania niniejszej oferty w imieniu Wykonawcy(ów)</w:t>
            </w:r>
          </w:p>
        </w:tc>
        <w:tc>
          <w:tcPr>
            <w:tcW w:w="1620" w:type="dxa"/>
            <w:shd w:val="clear" w:color="auto" w:fill="F3F3F3"/>
          </w:tcPr>
          <w:p w:rsidR="00052CB8" w:rsidRPr="00627155" w:rsidRDefault="00052CB8" w:rsidP="00FC65DE">
            <w:pPr>
              <w:suppressAutoHyphens/>
              <w:rPr>
                <w:sz w:val="18"/>
                <w:szCs w:val="18"/>
                <w:lang w:eastAsia="ar-SA"/>
              </w:rPr>
            </w:pPr>
            <w:r w:rsidRPr="00627155">
              <w:rPr>
                <w:sz w:val="18"/>
                <w:szCs w:val="18"/>
                <w:lang w:eastAsia="ar-SA"/>
              </w:rPr>
              <w:t>pieczęć(</w:t>
            </w:r>
            <w:proofErr w:type="spellStart"/>
            <w:r w:rsidRPr="00627155">
              <w:rPr>
                <w:sz w:val="18"/>
                <w:szCs w:val="18"/>
                <w:lang w:eastAsia="ar-SA"/>
              </w:rPr>
              <w:t>cie</w:t>
            </w:r>
            <w:proofErr w:type="spellEnd"/>
            <w:r w:rsidRPr="00627155">
              <w:rPr>
                <w:sz w:val="18"/>
                <w:szCs w:val="18"/>
                <w:lang w:eastAsia="ar-SA"/>
              </w:rPr>
              <w:t xml:space="preserve">) Wykonawcy(ów) </w:t>
            </w:r>
          </w:p>
        </w:tc>
        <w:tc>
          <w:tcPr>
            <w:tcW w:w="1286" w:type="dxa"/>
            <w:shd w:val="clear" w:color="auto" w:fill="F3F3F3"/>
          </w:tcPr>
          <w:p w:rsidR="00052CB8" w:rsidRPr="00627155" w:rsidRDefault="00052CB8" w:rsidP="00FC65DE">
            <w:pPr>
              <w:suppressAutoHyphens/>
              <w:rPr>
                <w:sz w:val="18"/>
                <w:szCs w:val="18"/>
                <w:lang w:eastAsia="ar-SA"/>
              </w:rPr>
            </w:pPr>
            <w:r w:rsidRPr="00627155">
              <w:rPr>
                <w:sz w:val="18"/>
                <w:szCs w:val="18"/>
                <w:lang w:eastAsia="ar-SA"/>
              </w:rPr>
              <w:t xml:space="preserve">miejscowość </w:t>
            </w:r>
          </w:p>
          <w:p w:rsidR="00052CB8" w:rsidRPr="00627155" w:rsidRDefault="00052CB8" w:rsidP="00FC65DE">
            <w:pPr>
              <w:suppressAutoHyphens/>
              <w:rPr>
                <w:sz w:val="18"/>
                <w:szCs w:val="18"/>
                <w:lang w:eastAsia="ar-SA"/>
              </w:rPr>
            </w:pPr>
            <w:r w:rsidRPr="00627155">
              <w:rPr>
                <w:sz w:val="18"/>
                <w:szCs w:val="18"/>
                <w:lang w:eastAsia="ar-SA"/>
              </w:rPr>
              <w:t>i data</w:t>
            </w:r>
          </w:p>
        </w:tc>
      </w:tr>
      <w:tr w:rsidR="00052CB8" w:rsidRPr="00627155" w:rsidTr="00FC65DE">
        <w:trPr>
          <w:trHeight w:val="345"/>
          <w:jc w:val="center"/>
        </w:trPr>
        <w:tc>
          <w:tcPr>
            <w:tcW w:w="540" w:type="dxa"/>
          </w:tcPr>
          <w:p w:rsidR="00052CB8" w:rsidRPr="00627155" w:rsidRDefault="00052CB8" w:rsidP="00FC65DE">
            <w:pPr>
              <w:suppressAutoHyphens/>
              <w:spacing w:line="360" w:lineRule="auto"/>
              <w:rPr>
                <w:sz w:val="18"/>
                <w:szCs w:val="18"/>
                <w:lang w:eastAsia="ar-SA"/>
              </w:rPr>
            </w:pPr>
            <w:r w:rsidRPr="00627155">
              <w:rPr>
                <w:sz w:val="18"/>
                <w:szCs w:val="18"/>
                <w:lang w:eastAsia="ar-SA"/>
              </w:rPr>
              <w:t xml:space="preserve">1) </w:t>
            </w:r>
          </w:p>
        </w:tc>
        <w:tc>
          <w:tcPr>
            <w:tcW w:w="1800" w:type="dxa"/>
          </w:tcPr>
          <w:p w:rsidR="00052CB8" w:rsidRPr="00627155" w:rsidRDefault="00052CB8" w:rsidP="00FC65DE">
            <w:pPr>
              <w:suppressAutoHyphens/>
              <w:spacing w:line="360" w:lineRule="auto"/>
              <w:rPr>
                <w:sz w:val="18"/>
                <w:szCs w:val="18"/>
                <w:lang w:eastAsia="ar-SA"/>
              </w:rPr>
            </w:pPr>
          </w:p>
        </w:tc>
        <w:tc>
          <w:tcPr>
            <w:tcW w:w="2700" w:type="dxa"/>
          </w:tcPr>
          <w:p w:rsidR="00052CB8" w:rsidRPr="00627155" w:rsidRDefault="00052CB8" w:rsidP="00FC65DE">
            <w:pPr>
              <w:suppressAutoHyphens/>
              <w:spacing w:line="360" w:lineRule="auto"/>
              <w:rPr>
                <w:sz w:val="18"/>
                <w:szCs w:val="18"/>
                <w:lang w:eastAsia="ar-SA"/>
              </w:rPr>
            </w:pPr>
          </w:p>
        </w:tc>
        <w:tc>
          <w:tcPr>
            <w:tcW w:w="3060" w:type="dxa"/>
          </w:tcPr>
          <w:p w:rsidR="00052CB8" w:rsidRPr="00627155" w:rsidRDefault="00052CB8" w:rsidP="00FC65DE">
            <w:pPr>
              <w:suppressAutoHyphens/>
              <w:spacing w:line="360" w:lineRule="auto"/>
              <w:rPr>
                <w:sz w:val="18"/>
                <w:szCs w:val="18"/>
                <w:lang w:eastAsia="ar-SA"/>
              </w:rPr>
            </w:pPr>
          </w:p>
        </w:tc>
        <w:tc>
          <w:tcPr>
            <w:tcW w:w="1620" w:type="dxa"/>
          </w:tcPr>
          <w:p w:rsidR="00052CB8" w:rsidRPr="00627155" w:rsidRDefault="00052CB8" w:rsidP="00FC65DE">
            <w:pPr>
              <w:suppressAutoHyphens/>
              <w:spacing w:line="360" w:lineRule="auto"/>
              <w:rPr>
                <w:sz w:val="18"/>
                <w:szCs w:val="18"/>
                <w:lang w:eastAsia="ar-SA"/>
              </w:rPr>
            </w:pPr>
          </w:p>
        </w:tc>
        <w:tc>
          <w:tcPr>
            <w:tcW w:w="1286" w:type="dxa"/>
          </w:tcPr>
          <w:p w:rsidR="00052CB8" w:rsidRPr="00627155" w:rsidRDefault="00052CB8" w:rsidP="00FC65DE">
            <w:pPr>
              <w:suppressAutoHyphens/>
              <w:spacing w:line="360" w:lineRule="auto"/>
              <w:rPr>
                <w:sz w:val="18"/>
                <w:szCs w:val="18"/>
                <w:lang w:eastAsia="ar-SA"/>
              </w:rPr>
            </w:pPr>
          </w:p>
        </w:tc>
      </w:tr>
      <w:tr w:rsidR="00052CB8" w:rsidRPr="00627155" w:rsidTr="00FC65DE">
        <w:trPr>
          <w:jc w:val="center"/>
        </w:trPr>
        <w:tc>
          <w:tcPr>
            <w:tcW w:w="540" w:type="dxa"/>
          </w:tcPr>
          <w:p w:rsidR="00052CB8" w:rsidRPr="00627155" w:rsidRDefault="00052CB8" w:rsidP="00FC65DE">
            <w:pPr>
              <w:suppressAutoHyphens/>
              <w:spacing w:line="360" w:lineRule="auto"/>
              <w:rPr>
                <w:sz w:val="18"/>
                <w:szCs w:val="18"/>
                <w:lang w:eastAsia="ar-SA"/>
              </w:rPr>
            </w:pPr>
            <w:r w:rsidRPr="00627155">
              <w:rPr>
                <w:sz w:val="18"/>
                <w:szCs w:val="18"/>
                <w:lang w:eastAsia="ar-SA"/>
              </w:rPr>
              <w:t xml:space="preserve">2) </w:t>
            </w:r>
          </w:p>
        </w:tc>
        <w:tc>
          <w:tcPr>
            <w:tcW w:w="1800" w:type="dxa"/>
          </w:tcPr>
          <w:p w:rsidR="00052CB8" w:rsidRPr="00627155" w:rsidRDefault="00052CB8" w:rsidP="00FC65DE">
            <w:pPr>
              <w:suppressAutoHyphens/>
              <w:spacing w:line="360" w:lineRule="auto"/>
              <w:rPr>
                <w:sz w:val="18"/>
                <w:szCs w:val="18"/>
                <w:lang w:eastAsia="ar-SA"/>
              </w:rPr>
            </w:pPr>
          </w:p>
        </w:tc>
        <w:tc>
          <w:tcPr>
            <w:tcW w:w="2700" w:type="dxa"/>
          </w:tcPr>
          <w:p w:rsidR="00052CB8" w:rsidRPr="00627155" w:rsidRDefault="00052CB8" w:rsidP="00FC65DE">
            <w:pPr>
              <w:suppressAutoHyphens/>
              <w:spacing w:line="360" w:lineRule="auto"/>
              <w:rPr>
                <w:sz w:val="18"/>
                <w:szCs w:val="18"/>
                <w:lang w:eastAsia="ar-SA"/>
              </w:rPr>
            </w:pPr>
          </w:p>
        </w:tc>
        <w:tc>
          <w:tcPr>
            <w:tcW w:w="3060" w:type="dxa"/>
          </w:tcPr>
          <w:p w:rsidR="00052CB8" w:rsidRPr="00627155" w:rsidRDefault="00052CB8" w:rsidP="00FC65DE">
            <w:pPr>
              <w:suppressAutoHyphens/>
              <w:spacing w:line="360" w:lineRule="auto"/>
              <w:rPr>
                <w:sz w:val="18"/>
                <w:szCs w:val="18"/>
                <w:lang w:eastAsia="ar-SA"/>
              </w:rPr>
            </w:pPr>
          </w:p>
        </w:tc>
        <w:tc>
          <w:tcPr>
            <w:tcW w:w="1620" w:type="dxa"/>
          </w:tcPr>
          <w:p w:rsidR="00052CB8" w:rsidRPr="00627155" w:rsidRDefault="00052CB8" w:rsidP="00FC65DE">
            <w:pPr>
              <w:suppressAutoHyphens/>
              <w:spacing w:line="360" w:lineRule="auto"/>
              <w:rPr>
                <w:sz w:val="18"/>
                <w:szCs w:val="18"/>
                <w:lang w:eastAsia="ar-SA"/>
              </w:rPr>
            </w:pPr>
          </w:p>
        </w:tc>
        <w:tc>
          <w:tcPr>
            <w:tcW w:w="1286" w:type="dxa"/>
          </w:tcPr>
          <w:p w:rsidR="00052CB8" w:rsidRPr="00627155" w:rsidRDefault="00052CB8" w:rsidP="00FC65DE">
            <w:pPr>
              <w:suppressAutoHyphens/>
              <w:spacing w:line="360" w:lineRule="auto"/>
              <w:rPr>
                <w:sz w:val="18"/>
                <w:szCs w:val="18"/>
                <w:lang w:eastAsia="ar-SA"/>
              </w:rPr>
            </w:pPr>
          </w:p>
        </w:tc>
      </w:tr>
    </w:tbl>
    <w:p w:rsidR="00052CB8" w:rsidRPr="00B552A7" w:rsidRDefault="00052CB8" w:rsidP="00052CB8">
      <w:pPr>
        <w:spacing w:line="360" w:lineRule="auto"/>
        <w:ind w:left="1701" w:hanging="1701"/>
        <w:rPr>
          <w:b/>
          <w:sz w:val="22"/>
          <w:szCs w:val="22"/>
        </w:rPr>
      </w:pPr>
      <w:r>
        <w:rPr>
          <w:rFonts w:ascii="Verdana" w:hAnsi="Verdana"/>
          <w:b/>
          <w:sz w:val="18"/>
          <w:szCs w:val="18"/>
        </w:rPr>
        <w:br w:type="page"/>
      </w:r>
      <w:r w:rsidRPr="00B552A7">
        <w:rPr>
          <w:b/>
          <w:sz w:val="22"/>
          <w:szCs w:val="22"/>
        </w:rPr>
        <w:lastRenderedPageBreak/>
        <w:t xml:space="preserve">Załącznik nr </w:t>
      </w:r>
      <w:r>
        <w:rPr>
          <w:b/>
          <w:sz w:val="22"/>
          <w:szCs w:val="22"/>
        </w:rPr>
        <w:t>5</w:t>
      </w:r>
      <w:r w:rsidRPr="00B552A7">
        <w:rPr>
          <w:b/>
          <w:sz w:val="22"/>
          <w:szCs w:val="22"/>
        </w:rPr>
        <w:t xml:space="preserve"> - </w:t>
      </w:r>
      <w:r w:rsidRPr="00B552A7">
        <w:rPr>
          <w:b/>
          <w:sz w:val="22"/>
          <w:szCs w:val="22"/>
        </w:rPr>
        <w:tab/>
        <w:t xml:space="preserve">wzór Wykazu osób, które będą uczestniczyły w wykonywaniu zamówienia </w:t>
      </w:r>
    </w:p>
    <w:p w:rsidR="00052CB8" w:rsidRPr="00B552A7" w:rsidRDefault="00052CB8" w:rsidP="00052CB8">
      <w:pPr>
        <w:spacing w:line="360" w:lineRule="auto"/>
        <w:ind w:left="539" w:hanging="539"/>
        <w:jc w:val="center"/>
        <w:rPr>
          <w:b/>
          <w:sz w:val="22"/>
          <w:szCs w:val="22"/>
        </w:rPr>
      </w:pPr>
    </w:p>
    <w:p w:rsidR="00052CB8" w:rsidRPr="00B552A7" w:rsidRDefault="00052CB8" w:rsidP="00052CB8">
      <w:pPr>
        <w:spacing w:line="360" w:lineRule="auto"/>
        <w:ind w:left="539" w:hanging="539"/>
        <w:jc w:val="center"/>
        <w:rPr>
          <w:b/>
          <w:sz w:val="22"/>
          <w:szCs w:val="22"/>
        </w:rPr>
      </w:pPr>
      <w:r w:rsidRPr="00B552A7">
        <w:rPr>
          <w:b/>
          <w:sz w:val="22"/>
          <w:szCs w:val="22"/>
        </w:rPr>
        <w:t>WYKAZ OSÓB, UCZESTNICZĄCYCH W WYKONYWANIU ZAMÓWIENIA</w:t>
      </w:r>
    </w:p>
    <w:p w:rsidR="00052CB8" w:rsidRPr="00B552A7" w:rsidRDefault="00052CB8" w:rsidP="00052CB8">
      <w:pPr>
        <w:spacing w:line="360" w:lineRule="auto"/>
        <w:ind w:left="426" w:hanging="426"/>
        <w:jc w:val="both"/>
        <w:rPr>
          <w:b/>
          <w:sz w:val="22"/>
          <w:szCs w:val="22"/>
        </w:rPr>
      </w:pPr>
      <w:r w:rsidRPr="00B552A7">
        <w:rPr>
          <w:sz w:val="22"/>
          <w:szCs w:val="22"/>
        </w:rPr>
        <w:t xml:space="preserve">na: </w:t>
      </w:r>
      <w:r w:rsidRPr="00B552A7">
        <w:rPr>
          <w:sz w:val="22"/>
          <w:szCs w:val="22"/>
        </w:rPr>
        <w:tab/>
      </w:r>
      <w:r w:rsidRPr="00B552A7">
        <w:rPr>
          <w:b/>
          <w:sz w:val="22"/>
          <w:szCs w:val="22"/>
        </w:rPr>
        <w:t>„Pełnienie funkcji Inżyniera Kontraktu dla Projektu pn. Budowa sieci wodociągowej, rozdzielczej kanalizacji sanitarnej i deszczowej wraz z przyłączami w ul. Oleśnickiej ”</w:t>
      </w:r>
    </w:p>
    <w:p w:rsidR="00052CB8" w:rsidRPr="00B552A7" w:rsidRDefault="00052CB8" w:rsidP="00052CB8">
      <w:pPr>
        <w:spacing w:line="360" w:lineRule="auto"/>
        <w:ind w:left="426" w:hanging="426"/>
        <w:jc w:val="both"/>
        <w:rPr>
          <w:b/>
          <w:sz w:val="22"/>
          <w:szCs w:val="22"/>
        </w:rPr>
      </w:pPr>
    </w:p>
    <w:tbl>
      <w:tblPr>
        <w:tblW w:w="9540" w:type="dxa"/>
        <w:tblInd w:w="-290" w:type="dxa"/>
        <w:tblLayout w:type="fixed"/>
        <w:tblCellMar>
          <w:left w:w="70" w:type="dxa"/>
          <w:right w:w="70" w:type="dxa"/>
        </w:tblCellMar>
        <w:tblLook w:val="0000" w:firstRow="0" w:lastRow="0" w:firstColumn="0" w:lastColumn="0" w:noHBand="0" w:noVBand="0"/>
      </w:tblPr>
      <w:tblGrid>
        <w:gridCol w:w="6840"/>
        <w:gridCol w:w="2700"/>
      </w:tblGrid>
      <w:tr w:rsidR="00052CB8" w:rsidRPr="00B552A7" w:rsidTr="00FC65DE">
        <w:tblPrEx>
          <w:tblCellMar>
            <w:top w:w="0" w:type="dxa"/>
            <w:bottom w:w="0" w:type="dxa"/>
          </w:tblCellMar>
        </w:tblPrEx>
        <w:tc>
          <w:tcPr>
            <w:tcW w:w="6840" w:type="dxa"/>
          </w:tcPr>
          <w:p w:rsidR="00052CB8" w:rsidRPr="00B552A7" w:rsidRDefault="00052CB8" w:rsidP="00FC65DE">
            <w:pPr>
              <w:keepNext/>
              <w:ind w:firstLine="290"/>
              <w:outlineLvl w:val="5"/>
              <w:rPr>
                <w:bCs/>
                <w:sz w:val="22"/>
                <w:szCs w:val="22"/>
              </w:rPr>
            </w:pPr>
            <w:r w:rsidRPr="00B552A7">
              <w:rPr>
                <w:bCs/>
                <w:sz w:val="22"/>
                <w:szCs w:val="22"/>
              </w:rPr>
              <w:t xml:space="preserve">Nr referencyjny nadany sprawie przez Zamawiającego </w:t>
            </w:r>
          </w:p>
        </w:tc>
        <w:tc>
          <w:tcPr>
            <w:tcW w:w="2700" w:type="dxa"/>
          </w:tcPr>
          <w:p w:rsidR="00052CB8" w:rsidRPr="00B552A7" w:rsidRDefault="00052CB8" w:rsidP="00FC65DE">
            <w:pPr>
              <w:keepNext/>
              <w:jc w:val="right"/>
              <w:outlineLvl w:val="5"/>
              <w:rPr>
                <w:bCs/>
                <w:sz w:val="22"/>
                <w:szCs w:val="22"/>
              </w:rPr>
            </w:pPr>
            <w:r>
              <w:rPr>
                <w:bCs/>
                <w:sz w:val="22"/>
                <w:szCs w:val="22"/>
              </w:rPr>
              <w:t>Z/3/EC/2017</w:t>
            </w:r>
          </w:p>
        </w:tc>
      </w:tr>
    </w:tbl>
    <w:p w:rsidR="00052CB8" w:rsidRPr="00B552A7" w:rsidRDefault="00052CB8" w:rsidP="00052CB8">
      <w:pPr>
        <w:spacing w:line="360" w:lineRule="auto"/>
        <w:jc w:val="both"/>
        <w:rPr>
          <w:sz w:val="22"/>
          <w:szCs w:val="22"/>
        </w:rPr>
      </w:pPr>
    </w:p>
    <w:p w:rsidR="00052CB8" w:rsidRPr="00B552A7" w:rsidRDefault="00052CB8" w:rsidP="00052CB8">
      <w:pPr>
        <w:numPr>
          <w:ilvl w:val="0"/>
          <w:numId w:val="4"/>
        </w:numPr>
        <w:spacing w:line="360" w:lineRule="auto"/>
        <w:ind w:left="284" w:hanging="284"/>
        <w:rPr>
          <w:b/>
          <w:sz w:val="22"/>
          <w:szCs w:val="22"/>
        </w:rPr>
      </w:pPr>
      <w:r w:rsidRPr="00B552A7">
        <w:rPr>
          <w:b/>
          <w:sz w:val="22"/>
          <w:szCs w:val="22"/>
        </w:rPr>
        <w:t>ZAMAWIAJĄCY:</w:t>
      </w:r>
    </w:p>
    <w:p w:rsidR="00052CB8" w:rsidRPr="00B552A7" w:rsidRDefault="00052CB8" w:rsidP="00052CB8">
      <w:pPr>
        <w:spacing w:line="360" w:lineRule="auto"/>
        <w:rPr>
          <w:sz w:val="22"/>
          <w:szCs w:val="22"/>
        </w:rPr>
      </w:pPr>
      <w:r w:rsidRPr="00B552A7">
        <w:rPr>
          <w:sz w:val="22"/>
          <w:szCs w:val="22"/>
        </w:rPr>
        <w:t>Sycowska Gospodarka Komunalna Sp. z o.o.</w:t>
      </w:r>
    </w:p>
    <w:p w:rsidR="00052CB8" w:rsidRPr="00B552A7" w:rsidRDefault="00052CB8" w:rsidP="00052CB8">
      <w:pPr>
        <w:spacing w:line="360" w:lineRule="auto"/>
        <w:rPr>
          <w:sz w:val="22"/>
          <w:szCs w:val="22"/>
        </w:rPr>
      </w:pPr>
      <w:r w:rsidRPr="00B552A7">
        <w:rPr>
          <w:sz w:val="22"/>
          <w:szCs w:val="22"/>
        </w:rPr>
        <w:t>ul. Wrocławska 8</w:t>
      </w:r>
    </w:p>
    <w:p w:rsidR="00052CB8" w:rsidRPr="00B552A7" w:rsidRDefault="00052CB8" w:rsidP="00052CB8">
      <w:pPr>
        <w:spacing w:line="360" w:lineRule="auto"/>
        <w:rPr>
          <w:sz w:val="22"/>
          <w:szCs w:val="22"/>
        </w:rPr>
      </w:pPr>
      <w:r w:rsidRPr="00B552A7">
        <w:rPr>
          <w:sz w:val="22"/>
          <w:szCs w:val="22"/>
        </w:rPr>
        <w:t>56-500 Syców</w:t>
      </w:r>
    </w:p>
    <w:p w:rsidR="00052CB8" w:rsidRPr="00B552A7" w:rsidRDefault="00052CB8" w:rsidP="00052CB8">
      <w:pPr>
        <w:spacing w:line="360" w:lineRule="auto"/>
        <w:rPr>
          <w:sz w:val="22"/>
          <w:szCs w:val="22"/>
        </w:rPr>
      </w:pPr>
    </w:p>
    <w:p w:rsidR="00052CB8" w:rsidRPr="00B552A7" w:rsidRDefault="00052CB8" w:rsidP="00052CB8">
      <w:pPr>
        <w:numPr>
          <w:ilvl w:val="0"/>
          <w:numId w:val="4"/>
        </w:numPr>
        <w:spacing w:line="360" w:lineRule="auto"/>
        <w:ind w:left="284" w:hanging="284"/>
        <w:rPr>
          <w:b/>
          <w:sz w:val="22"/>
          <w:szCs w:val="22"/>
        </w:rPr>
      </w:pPr>
      <w:r w:rsidRPr="00B552A7">
        <w:rPr>
          <w:b/>
          <w:sz w:val="22"/>
          <w:szCs w:val="22"/>
        </w:rPr>
        <w:t>WYKONAWCA:</w:t>
      </w:r>
    </w:p>
    <w:p w:rsidR="00052CB8" w:rsidRPr="00B552A7" w:rsidRDefault="00052CB8" w:rsidP="00052CB8">
      <w:pPr>
        <w:tabs>
          <w:tab w:val="num" w:pos="240"/>
        </w:tabs>
        <w:spacing w:line="360" w:lineRule="auto"/>
        <w:ind w:left="238" w:hanging="238"/>
        <w:jc w:val="both"/>
        <w:rPr>
          <w:sz w:val="22"/>
          <w:szCs w:val="22"/>
        </w:rPr>
      </w:pPr>
      <w:r w:rsidRPr="00B552A7">
        <w:rPr>
          <w:sz w:val="22"/>
          <w:szCs w:val="22"/>
        </w:rPr>
        <w:t xml:space="preserve">Niniejsza oferta zostaje złożona przez: </w:t>
      </w:r>
      <w:r w:rsidRPr="00B552A7">
        <w:rPr>
          <w:sz w:val="22"/>
          <w:szCs w:val="22"/>
        </w:rPr>
        <w:tab/>
      </w:r>
      <w:r w:rsidRPr="00B552A7">
        <w:rPr>
          <w:sz w:val="22"/>
          <w:szCs w:val="22"/>
        </w:rPr>
        <w:tab/>
      </w:r>
      <w:r w:rsidRPr="00B552A7">
        <w:rPr>
          <w:sz w:val="22"/>
          <w:szCs w:val="22"/>
        </w:rPr>
        <w:tab/>
      </w:r>
      <w:r w:rsidRPr="00B552A7">
        <w:rPr>
          <w:sz w:val="22"/>
          <w:szCs w:val="22"/>
        </w:rPr>
        <w:tab/>
      </w:r>
      <w:r w:rsidRPr="00B552A7">
        <w:rPr>
          <w:sz w:val="22"/>
          <w:szCs w:val="22"/>
        </w:rPr>
        <w:tab/>
      </w:r>
    </w:p>
    <w:tbl>
      <w:tblPr>
        <w:tblW w:w="9212" w:type="dxa"/>
        <w:jc w:val="center"/>
        <w:tblBorders>
          <w:top w:val="single" w:sz="12" w:space="0" w:color="auto"/>
          <w:left w:val="single" w:sz="12" w:space="0" w:color="auto"/>
          <w:bottom w:val="single" w:sz="12" w:space="0" w:color="auto"/>
          <w:right w:val="single" w:sz="12" w:space="0" w:color="auto"/>
          <w:insideH w:val="single" w:sz="4" w:space="0" w:color="auto"/>
          <w:insideV w:val="single" w:sz="4" w:space="0" w:color="auto"/>
        </w:tblBorders>
        <w:tblLayout w:type="fixed"/>
        <w:tblCellMar>
          <w:left w:w="70" w:type="dxa"/>
          <w:right w:w="70" w:type="dxa"/>
        </w:tblCellMar>
        <w:tblLook w:val="0000" w:firstRow="0" w:lastRow="0" w:firstColumn="0" w:lastColumn="0" w:noHBand="0" w:noVBand="0"/>
      </w:tblPr>
      <w:tblGrid>
        <w:gridCol w:w="2770"/>
        <w:gridCol w:w="3960"/>
        <w:gridCol w:w="2482"/>
      </w:tblGrid>
      <w:tr w:rsidR="00052CB8" w:rsidRPr="00B552A7" w:rsidTr="00FC65DE">
        <w:trPr>
          <w:jc w:val="center"/>
        </w:trPr>
        <w:tc>
          <w:tcPr>
            <w:tcW w:w="2770" w:type="dxa"/>
            <w:tcBorders>
              <w:top w:val="single" w:sz="12" w:space="0" w:color="auto"/>
              <w:bottom w:val="double" w:sz="4" w:space="0" w:color="auto"/>
            </w:tcBorders>
            <w:shd w:val="clear" w:color="auto" w:fill="F3F3F3"/>
            <w:vAlign w:val="center"/>
          </w:tcPr>
          <w:p w:rsidR="00052CB8" w:rsidRPr="00B552A7" w:rsidRDefault="00052CB8" w:rsidP="00FC65DE">
            <w:pPr>
              <w:spacing w:line="360" w:lineRule="auto"/>
              <w:rPr>
                <w:b/>
                <w:sz w:val="22"/>
                <w:szCs w:val="22"/>
              </w:rPr>
            </w:pPr>
            <w:r w:rsidRPr="00B552A7">
              <w:rPr>
                <w:b/>
                <w:sz w:val="22"/>
                <w:szCs w:val="22"/>
              </w:rPr>
              <w:t>Lp.</w:t>
            </w:r>
          </w:p>
        </w:tc>
        <w:tc>
          <w:tcPr>
            <w:tcW w:w="3960" w:type="dxa"/>
            <w:tcBorders>
              <w:top w:val="single" w:sz="12" w:space="0" w:color="auto"/>
              <w:bottom w:val="double" w:sz="4" w:space="0" w:color="auto"/>
            </w:tcBorders>
            <w:shd w:val="clear" w:color="auto" w:fill="F3F3F3"/>
            <w:vAlign w:val="center"/>
          </w:tcPr>
          <w:p w:rsidR="00052CB8" w:rsidRPr="00B552A7" w:rsidRDefault="00052CB8" w:rsidP="00FC65DE">
            <w:pPr>
              <w:spacing w:line="360" w:lineRule="auto"/>
              <w:jc w:val="center"/>
              <w:rPr>
                <w:b/>
                <w:sz w:val="22"/>
                <w:szCs w:val="22"/>
              </w:rPr>
            </w:pPr>
            <w:r w:rsidRPr="00B552A7">
              <w:rPr>
                <w:b/>
                <w:sz w:val="22"/>
                <w:szCs w:val="22"/>
              </w:rPr>
              <w:t>Nazwa Wykonawcy(ów)</w:t>
            </w:r>
          </w:p>
        </w:tc>
        <w:tc>
          <w:tcPr>
            <w:tcW w:w="2482" w:type="dxa"/>
            <w:tcBorders>
              <w:top w:val="single" w:sz="12" w:space="0" w:color="auto"/>
              <w:bottom w:val="double" w:sz="4" w:space="0" w:color="auto"/>
            </w:tcBorders>
            <w:shd w:val="clear" w:color="auto" w:fill="F3F3F3"/>
            <w:vAlign w:val="center"/>
          </w:tcPr>
          <w:p w:rsidR="00052CB8" w:rsidRPr="00B552A7" w:rsidRDefault="00052CB8" w:rsidP="00FC65DE">
            <w:pPr>
              <w:spacing w:line="360" w:lineRule="auto"/>
              <w:jc w:val="center"/>
              <w:rPr>
                <w:b/>
                <w:sz w:val="22"/>
                <w:szCs w:val="22"/>
              </w:rPr>
            </w:pPr>
            <w:r w:rsidRPr="00B552A7">
              <w:rPr>
                <w:b/>
                <w:sz w:val="22"/>
                <w:szCs w:val="22"/>
              </w:rPr>
              <w:t>Adres(y) Wykonawcy(ów)</w:t>
            </w:r>
          </w:p>
        </w:tc>
      </w:tr>
      <w:tr w:rsidR="00052CB8" w:rsidRPr="00B552A7" w:rsidTr="00FC65DE">
        <w:trPr>
          <w:jc w:val="center"/>
        </w:trPr>
        <w:tc>
          <w:tcPr>
            <w:tcW w:w="2770" w:type="dxa"/>
          </w:tcPr>
          <w:p w:rsidR="00052CB8" w:rsidRPr="00B552A7" w:rsidRDefault="00052CB8" w:rsidP="00FC65DE">
            <w:pPr>
              <w:spacing w:line="360" w:lineRule="auto"/>
              <w:jc w:val="both"/>
              <w:rPr>
                <w:b/>
                <w:sz w:val="22"/>
                <w:szCs w:val="22"/>
                <w:lang w:val="de-DE"/>
              </w:rPr>
            </w:pPr>
          </w:p>
        </w:tc>
        <w:tc>
          <w:tcPr>
            <w:tcW w:w="3960" w:type="dxa"/>
          </w:tcPr>
          <w:p w:rsidR="00052CB8" w:rsidRPr="00B552A7" w:rsidRDefault="00052CB8" w:rsidP="00FC65DE">
            <w:pPr>
              <w:spacing w:line="360" w:lineRule="auto"/>
              <w:jc w:val="both"/>
              <w:rPr>
                <w:b/>
                <w:sz w:val="22"/>
                <w:szCs w:val="22"/>
                <w:lang w:val="de-DE"/>
              </w:rPr>
            </w:pPr>
          </w:p>
        </w:tc>
        <w:tc>
          <w:tcPr>
            <w:tcW w:w="2482" w:type="dxa"/>
          </w:tcPr>
          <w:p w:rsidR="00052CB8" w:rsidRPr="00B552A7" w:rsidRDefault="00052CB8" w:rsidP="00FC65DE">
            <w:pPr>
              <w:spacing w:line="360" w:lineRule="auto"/>
              <w:jc w:val="both"/>
              <w:rPr>
                <w:b/>
                <w:sz w:val="22"/>
                <w:szCs w:val="22"/>
                <w:lang w:val="de-DE"/>
              </w:rPr>
            </w:pPr>
          </w:p>
        </w:tc>
      </w:tr>
    </w:tbl>
    <w:p w:rsidR="00052CB8" w:rsidRPr="00B552A7" w:rsidRDefault="00052CB8" w:rsidP="00052CB8">
      <w:pPr>
        <w:spacing w:line="360" w:lineRule="auto"/>
        <w:jc w:val="center"/>
        <w:rPr>
          <w:b/>
          <w:noProof/>
          <w:sz w:val="22"/>
          <w:szCs w:val="22"/>
        </w:rPr>
      </w:pPr>
      <w:bookmarkStart w:id="6" w:name="_Toc337716858"/>
      <w:bookmarkStart w:id="7" w:name="_Toc361217905"/>
      <w:bookmarkEnd w:id="6"/>
      <w:bookmarkEnd w:id="7"/>
      <w:r w:rsidRPr="00B552A7">
        <w:rPr>
          <w:b/>
          <w:noProof/>
          <w:sz w:val="22"/>
          <w:szCs w:val="22"/>
        </w:rPr>
        <w:t>Oświadczam(y), że:</w:t>
      </w:r>
    </w:p>
    <w:p w:rsidR="00052CB8" w:rsidRPr="00B552A7" w:rsidRDefault="00052CB8" w:rsidP="00052CB8">
      <w:pPr>
        <w:spacing w:line="360" w:lineRule="auto"/>
        <w:rPr>
          <w:sz w:val="22"/>
          <w:szCs w:val="22"/>
        </w:rPr>
      </w:pPr>
      <w:r w:rsidRPr="00B552A7">
        <w:rPr>
          <w:sz w:val="22"/>
          <w:szCs w:val="22"/>
        </w:rPr>
        <w:t>dysponuję osobami wymienionymi w tabeli poniżej, które będą wykonywać wskazane w niej czynności przedmiotu zamówienia, zgodnie z określonymi przez Zamawiającego warunkami:</w:t>
      </w:r>
    </w:p>
    <w:tbl>
      <w:tblPr>
        <w:tblW w:w="9224" w:type="dxa"/>
        <w:tblBorders>
          <w:top w:val="single" w:sz="12" w:space="0" w:color="auto"/>
          <w:left w:val="single" w:sz="12" w:space="0" w:color="auto"/>
          <w:bottom w:val="single" w:sz="12" w:space="0" w:color="auto"/>
          <w:right w:val="single" w:sz="12" w:space="0" w:color="auto"/>
          <w:insideH w:val="single" w:sz="6" w:space="0" w:color="auto"/>
          <w:insideV w:val="single" w:sz="6" w:space="0" w:color="auto"/>
        </w:tblBorders>
        <w:tblLayout w:type="fixed"/>
        <w:tblCellMar>
          <w:left w:w="70" w:type="dxa"/>
          <w:right w:w="70" w:type="dxa"/>
        </w:tblCellMar>
        <w:tblLook w:val="0000" w:firstRow="0" w:lastRow="0" w:firstColumn="0" w:lastColumn="0" w:noHBand="0" w:noVBand="0"/>
      </w:tblPr>
      <w:tblGrid>
        <w:gridCol w:w="496"/>
        <w:gridCol w:w="2126"/>
        <w:gridCol w:w="2208"/>
        <w:gridCol w:w="1701"/>
        <w:gridCol w:w="1194"/>
        <w:gridCol w:w="1499"/>
      </w:tblGrid>
      <w:tr w:rsidR="00052CB8" w:rsidRPr="00B552A7" w:rsidTr="00FC65DE">
        <w:trPr>
          <w:cantSplit/>
          <w:trHeight w:val="1198"/>
        </w:trPr>
        <w:tc>
          <w:tcPr>
            <w:tcW w:w="496" w:type="dxa"/>
            <w:tcBorders>
              <w:top w:val="single" w:sz="12" w:space="0" w:color="auto"/>
            </w:tcBorders>
            <w:shd w:val="clear" w:color="auto" w:fill="F3F3F3"/>
            <w:vAlign w:val="center"/>
          </w:tcPr>
          <w:p w:rsidR="00052CB8" w:rsidRPr="00945876" w:rsidRDefault="00052CB8" w:rsidP="00FC65DE">
            <w:pPr>
              <w:jc w:val="center"/>
              <w:rPr>
                <w:sz w:val="20"/>
                <w:szCs w:val="20"/>
              </w:rPr>
            </w:pPr>
            <w:r w:rsidRPr="00945876">
              <w:rPr>
                <w:sz w:val="20"/>
                <w:szCs w:val="20"/>
              </w:rPr>
              <w:t>Lp.</w:t>
            </w:r>
          </w:p>
        </w:tc>
        <w:tc>
          <w:tcPr>
            <w:tcW w:w="2126" w:type="dxa"/>
            <w:tcBorders>
              <w:top w:val="single" w:sz="12" w:space="0" w:color="auto"/>
            </w:tcBorders>
            <w:shd w:val="clear" w:color="auto" w:fill="F3F3F3"/>
            <w:vAlign w:val="center"/>
          </w:tcPr>
          <w:p w:rsidR="00052CB8" w:rsidRPr="00945876" w:rsidRDefault="00052CB8" w:rsidP="00FC65DE">
            <w:pPr>
              <w:jc w:val="center"/>
              <w:rPr>
                <w:sz w:val="20"/>
                <w:szCs w:val="20"/>
              </w:rPr>
            </w:pPr>
            <w:r w:rsidRPr="00945876">
              <w:rPr>
                <w:sz w:val="20"/>
                <w:szCs w:val="20"/>
              </w:rPr>
              <w:t>Przewidywana funkcja</w:t>
            </w:r>
          </w:p>
        </w:tc>
        <w:tc>
          <w:tcPr>
            <w:tcW w:w="2208" w:type="dxa"/>
            <w:tcBorders>
              <w:top w:val="single" w:sz="12" w:space="0" w:color="auto"/>
              <w:right w:val="single" w:sz="4" w:space="0" w:color="auto"/>
            </w:tcBorders>
            <w:shd w:val="clear" w:color="auto" w:fill="F3F3F3"/>
            <w:vAlign w:val="center"/>
          </w:tcPr>
          <w:p w:rsidR="00052CB8" w:rsidRPr="00945876" w:rsidRDefault="00052CB8" w:rsidP="00FC65DE">
            <w:pPr>
              <w:jc w:val="center"/>
              <w:rPr>
                <w:sz w:val="20"/>
                <w:szCs w:val="20"/>
              </w:rPr>
            </w:pPr>
            <w:r w:rsidRPr="00945876">
              <w:rPr>
                <w:sz w:val="20"/>
                <w:szCs w:val="20"/>
              </w:rPr>
              <w:t>Imię i Nazwisko</w:t>
            </w:r>
          </w:p>
        </w:tc>
        <w:tc>
          <w:tcPr>
            <w:tcW w:w="1701" w:type="dxa"/>
            <w:tcBorders>
              <w:top w:val="single" w:sz="12" w:space="0" w:color="auto"/>
              <w:left w:val="single" w:sz="4" w:space="0" w:color="auto"/>
              <w:right w:val="single" w:sz="4" w:space="0" w:color="auto"/>
            </w:tcBorders>
            <w:shd w:val="clear" w:color="auto" w:fill="F3F3F3"/>
            <w:vAlign w:val="center"/>
          </w:tcPr>
          <w:p w:rsidR="00052CB8" w:rsidRPr="00945876" w:rsidRDefault="00052CB8" w:rsidP="00FC65DE">
            <w:pPr>
              <w:jc w:val="center"/>
              <w:rPr>
                <w:sz w:val="20"/>
                <w:szCs w:val="20"/>
              </w:rPr>
            </w:pPr>
            <w:r w:rsidRPr="00945876">
              <w:rPr>
                <w:sz w:val="20"/>
                <w:szCs w:val="20"/>
              </w:rPr>
              <w:t>doświadczenie (zakres wykonywanych obowiązków)</w:t>
            </w:r>
          </w:p>
        </w:tc>
        <w:tc>
          <w:tcPr>
            <w:tcW w:w="1194" w:type="dxa"/>
            <w:tcBorders>
              <w:top w:val="single" w:sz="12" w:space="0" w:color="auto"/>
              <w:left w:val="single" w:sz="4" w:space="0" w:color="auto"/>
              <w:right w:val="single" w:sz="4" w:space="0" w:color="auto"/>
            </w:tcBorders>
            <w:shd w:val="clear" w:color="auto" w:fill="F3F3F3"/>
            <w:vAlign w:val="center"/>
          </w:tcPr>
          <w:p w:rsidR="00052CB8" w:rsidRPr="00945876" w:rsidRDefault="00052CB8" w:rsidP="00FC65DE">
            <w:pPr>
              <w:jc w:val="center"/>
              <w:rPr>
                <w:sz w:val="20"/>
                <w:szCs w:val="20"/>
              </w:rPr>
            </w:pPr>
            <w:r w:rsidRPr="00945876">
              <w:rPr>
                <w:sz w:val="20"/>
                <w:szCs w:val="20"/>
              </w:rPr>
              <w:t>kwalifikacje zawodowe</w:t>
            </w:r>
          </w:p>
        </w:tc>
        <w:tc>
          <w:tcPr>
            <w:tcW w:w="1499" w:type="dxa"/>
            <w:tcBorders>
              <w:top w:val="single" w:sz="12" w:space="0" w:color="auto"/>
              <w:left w:val="single" w:sz="4" w:space="0" w:color="auto"/>
              <w:right w:val="single" w:sz="6" w:space="0" w:color="auto"/>
            </w:tcBorders>
            <w:shd w:val="clear" w:color="auto" w:fill="F3F3F3"/>
            <w:vAlign w:val="center"/>
          </w:tcPr>
          <w:p w:rsidR="00052CB8" w:rsidRPr="00945876" w:rsidRDefault="00052CB8" w:rsidP="00FC65DE">
            <w:pPr>
              <w:autoSpaceDE w:val="0"/>
              <w:jc w:val="center"/>
              <w:rPr>
                <w:sz w:val="20"/>
                <w:szCs w:val="20"/>
              </w:rPr>
            </w:pPr>
            <w:r w:rsidRPr="00945876">
              <w:rPr>
                <w:sz w:val="20"/>
                <w:szCs w:val="20"/>
              </w:rPr>
              <w:t xml:space="preserve">informacja o podstawie dysponowania </w:t>
            </w:r>
          </w:p>
        </w:tc>
      </w:tr>
      <w:tr w:rsidR="00052CB8" w:rsidRPr="00B552A7" w:rsidTr="00FC65DE">
        <w:trPr>
          <w:cantSplit/>
        </w:trPr>
        <w:tc>
          <w:tcPr>
            <w:tcW w:w="496" w:type="dxa"/>
          </w:tcPr>
          <w:p w:rsidR="00052CB8" w:rsidRPr="00B552A7" w:rsidRDefault="00052CB8" w:rsidP="00FC65DE">
            <w:pPr>
              <w:spacing w:line="360" w:lineRule="auto"/>
              <w:jc w:val="both"/>
              <w:rPr>
                <w:sz w:val="22"/>
                <w:szCs w:val="22"/>
              </w:rPr>
            </w:pPr>
            <w:r w:rsidRPr="00B552A7">
              <w:rPr>
                <w:sz w:val="22"/>
                <w:szCs w:val="22"/>
              </w:rPr>
              <w:t>..</w:t>
            </w:r>
          </w:p>
        </w:tc>
        <w:tc>
          <w:tcPr>
            <w:tcW w:w="2126" w:type="dxa"/>
          </w:tcPr>
          <w:p w:rsidR="00052CB8" w:rsidRPr="00B552A7" w:rsidRDefault="00052CB8" w:rsidP="00FC65DE">
            <w:pPr>
              <w:spacing w:line="360" w:lineRule="auto"/>
              <w:jc w:val="both"/>
              <w:rPr>
                <w:sz w:val="22"/>
                <w:szCs w:val="22"/>
              </w:rPr>
            </w:pPr>
          </w:p>
        </w:tc>
        <w:tc>
          <w:tcPr>
            <w:tcW w:w="2208" w:type="dxa"/>
            <w:tcBorders>
              <w:right w:val="single" w:sz="4" w:space="0" w:color="auto"/>
            </w:tcBorders>
            <w:vAlign w:val="center"/>
          </w:tcPr>
          <w:p w:rsidR="00052CB8" w:rsidRPr="00B552A7" w:rsidRDefault="00052CB8" w:rsidP="00FC65DE">
            <w:pPr>
              <w:spacing w:line="360" w:lineRule="auto"/>
              <w:jc w:val="both"/>
              <w:rPr>
                <w:sz w:val="22"/>
                <w:szCs w:val="22"/>
              </w:rPr>
            </w:pPr>
          </w:p>
        </w:tc>
        <w:tc>
          <w:tcPr>
            <w:tcW w:w="1701" w:type="dxa"/>
            <w:tcBorders>
              <w:left w:val="single" w:sz="4" w:space="0" w:color="auto"/>
              <w:right w:val="single" w:sz="4" w:space="0" w:color="auto"/>
            </w:tcBorders>
          </w:tcPr>
          <w:p w:rsidR="00052CB8" w:rsidRPr="00B552A7" w:rsidRDefault="00052CB8" w:rsidP="00FC65DE">
            <w:pPr>
              <w:spacing w:line="360" w:lineRule="auto"/>
              <w:jc w:val="both"/>
              <w:rPr>
                <w:sz w:val="22"/>
                <w:szCs w:val="22"/>
              </w:rPr>
            </w:pPr>
          </w:p>
        </w:tc>
        <w:tc>
          <w:tcPr>
            <w:tcW w:w="1194" w:type="dxa"/>
            <w:tcBorders>
              <w:left w:val="single" w:sz="4" w:space="0" w:color="auto"/>
              <w:right w:val="single" w:sz="4" w:space="0" w:color="auto"/>
            </w:tcBorders>
          </w:tcPr>
          <w:p w:rsidR="00052CB8" w:rsidRPr="00B552A7" w:rsidRDefault="00052CB8" w:rsidP="00FC65DE">
            <w:pPr>
              <w:spacing w:line="360" w:lineRule="auto"/>
              <w:jc w:val="both"/>
              <w:rPr>
                <w:sz w:val="22"/>
                <w:szCs w:val="22"/>
              </w:rPr>
            </w:pPr>
          </w:p>
        </w:tc>
        <w:tc>
          <w:tcPr>
            <w:tcW w:w="1499" w:type="dxa"/>
            <w:tcBorders>
              <w:left w:val="single" w:sz="4" w:space="0" w:color="auto"/>
              <w:right w:val="single" w:sz="6" w:space="0" w:color="auto"/>
            </w:tcBorders>
          </w:tcPr>
          <w:p w:rsidR="00052CB8" w:rsidRPr="00B552A7" w:rsidRDefault="00052CB8" w:rsidP="00FC65DE">
            <w:pPr>
              <w:spacing w:line="360" w:lineRule="auto"/>
              <w:jc w:val="both"/>
              <w:rPr>
                <w:sz w:val="22"/>
                <w:szCs w:val="22"/>
              </w:rPr>
            </w:pPr>
          </w:p>
        </w:tc>
      </w:tr>
    </w:tbl>
    <w:p w:rsidR="00052CB8" w:rsidRPr="00B552A7" w:rsidRDefault="00052CB8" w:rsidP="00052CB8">
      <w:pPr>
        <w:spacing w:line="360" w:lineRule="auto"/>
        <w:jc w:val="both"/>
        <w:rPr>
          <w:bCs/>
          <w:iCs/>
          <w:sz w:val="22"/>
          <w:szCs w:val="22"/>
        </w:rPr>
      </w:pPr>
      <w:r w:rsidRPr="00B552A7">
        <w:rPr>
          <w:bCs/>
          <w:iCs/>
          <w:sz w:val="22"/>
          <w:szCs w:val="22"/>
        </w:rPr>
        <w:t>oraz, że osoby wskazane w tabeli powyżej, które będą uczestniczyć w wykonywaniu zamówienia, posiadają wymagane uprawnienia, jeżeli ustawy nakładają obowiązek posiadania takich uprawnień.</w:t>
      </w:r>
    </w:p>
    <w:p w:rsidR="00052CB8" w:rsidRPr="00B552A7" w:rsidRDefault="00052CB8" w:rsidP="00052CB8">
      <w:pPr>
        <w:spacing w:line="360" w:lineRule="auto"/>
        <w:jc w:val="both"/>
        <w:rPr>
          <w:bCs/>
          <w:iCs/>
          <w:sz w:val="18"/>
          <w:szCs w:val="18"/>
        </w:rPr>
      </w:pPr>
      <w:r w:rsidRPr="00B552A7">
        <w:rPr>
          <w:bCs/>
          <w:iCs/>
          <w:sz w:val="18"/>
          <w:szCs w:val="18"/>
        </w:rPr>
        <w:t>Wykonawca na własną odpowiedzialność przedstawia informacje, które uważa za istotne w świetle potwierdzenia spełnienia przez Wykonawcę określonych przez Zamawiającego warunków udziału w postępowaniu w zakresie dysponowania osobami zdolnymi do wykonania zamówienia.</w:t>
      </w:r>
    </w:p>
    <w:p w:rsidR="00052CB8" w:rsidRPr="00CA5DE7" w:rsidRDefault="00052CB8" w:rsidP="00052CB8">
      <w:pPr>
        <w:numPr>
          <w:ilvl w:val="0"/>
          <w:numId w:val="4"/>
        </w:numPr>
        <w:spacing w:line="360" w:lineRule="auto"/>
        <w:ind w:left="284" w:hanging="284"/>
        <w:rPr>
          <w:rFonts w:ascii="Verdana" w:hAnsi="Verdana"/>
          <w:b/>
          <w:sz w:val="18"/>
          <w:szCs w:val="18"/>
        </w:rPr>
      </w:pPr>
      <w:r w:rsidRPr="00CA5DE7">
        <w:rPr>
          <w:rFonts w:ascii="Verdana" w:hAnsi="Verdana"/>
          <w:b/>
          <w:sz w:val="18"/>
          <w:szCs w:val="18"/>
        </w:rPr>
        <w:t>PODPIS(Y):</w:t>
      </w:r>
    </w:p>
    <w:tbl>
      <w:tblPr>
        <w:tblW w:w="10179" w:type="dxa"/>
        <w:tblInd w:w="-356" w:type="dxa"/>
        <w:tblBorders>
          <w:top w:val="single" w:sz="4" w:space="0" w:color="auto"/>
          <w:left w:val="single" w:sz="4" w:space="0" w:color="auto"/>
          <w:bottom w:val="single" w:sz="4" w:space="0" w:color="auto"/>
          <w:right w:val="single" w:sz="4" w:space="0" w:color="auto"/>
          <w:insideH w:val="single" w:sz="4" w:space="0" w:color="auto"/>
          <w:insideV w:val="single" w:sz="4" w:space="0" w:color="auto"/>
        </w:tblBorders>
        <w:tblLayout w:type="fixed"/>
        <w:tblCellMar>
          <w:left w:w="70" w:type="dxa"/>
          <w:right w:w="70" w:type="dxa"/>
        </w:tblCellMar>
        <w:tblLook w:val="0000" w:firstRow="0" w:lastRow="0" w:firstColumn="0" w:lastColumn="0" w:noHBand="0" w:noVBand="0"/>
      </w:tblPr>
      <w:tblGrid>
        <w:gridCol w:w="450"/>
        <w:gridCol w:w="1890"/>
        <w:gridCol w:w="2700"/>
        <w:gridCol w:w="2446"/>
        <w:gridCol w:w="1559"/>
        <w:gridCol w:w="1134"/>
      </w:tblGrid>
      <w:tr w:rsidR="00052CB8" w:rsidRPr="00CA5DE7" w:rsidTr="00FC65DE">
        <w:tc>
          <w:tcPr>
            <w:tcW w:w="450" w:type="dxa"/>
            <w:shd w:val="clear" w:color="auto" w:fill="F3F3F3"/>
          </w:tcPr>
          <w:p w:rsidR="00052CB8" w:rsidRPr="00627155" w:rsidRDefault="00052CB8" w:rsidP="00FC65DE">
            <w:pPr>
              <w:spacing w:line="360" w:lineRule="auto"/>
              <w:rPr>
                <w:sz w:val="18"/>
                <w:szCs w:val="18"/>
              </w:rPr>
            </w:pPr>
            <w:r w:rsidRPr="00627155">
              <w:rPr>
                <w:sz w:val="18"/>
                <w:szCs w:val="18"/>
              </w:rPr>
              <w:t>l.p.</w:t>
            </w:r>
          </w:p>
        </w:tc>
        <w:tc>
          <w:tcPr>
            <w:tcW w:w="1890" w:type="dxa"/>
            <w:shd w:val="clear" w:color="auto" w:fill="F3F3F3"/>
          </w:tcPr>
          <w:p w:rsidR="00052CB8" w:rsidRPr="00627155" w:rsidRDefault="00052CB8" w:rsidP="00FC65DE">
            <w:pPr>
              <w:spacing w:line="360" w:lineRule="auto"/>
              <w:rPr>
                <w:sz w:val="18"/>
                <w:szCs w:val="18"/>
              </w:rPr>
            </w:pPr>
            <w:r w:rsidRPr="00627155">
              <w:rPr>
                <w:sz w:val="18"/>
                <w:szCs w:val="18"/>
              </w:rPr>
              <w:t>nazwa(y) Wykonawcy(ów)</w:t>
            </w:r>
          </w:p>
        </w:tc>
        <w:tc>
          <w:tcPr>
            <w:tcW w:w="2700" w:type="dxa"/>
            <w:shd w:val="clear" w:color="auto" w:fill="F3F3F3"/>
          </w:tcPr>
          <w:p w:rsidR="00052CB8" w:rsidRPr="00627155" w:rsidRDefault="00052CB8" w:rsidP="00FC65DE">
            <w:pPr>
              <w:spacing w:line="360" w:lineRule="auto"/>
              <w:rPr>
                <w:sz w:val="18"/>
                <w:szCs w:val="18"/>
              </w:rPr>
            </w:pPr>
            <w:r w:rsidRPr="00627155">
              <w:rPr>
                <w:sz w:val="18"/>
                <w:szCs w:val="18"/>
              </w:rPr>
              <w:t>nazwisko i imię osoby (osób) upoważnionej(</w:t>
            </w:r>
            <w:proofErr w:type="spellStart"/>
            <w:r w:rsidRPr="00627155">
              <w:rPr>
                <w:sz w:val="18"/>
                <w:szCs w:val="18"/>
              </w:rPr>
              <w:t>ych</w:t>
            </w:r>
            <w:proofErr w:type="spellEnd"/>
            <w:r w:rsidRPr="00627155">
              <w:rPr>
                <w:sz w:val="18"/>
                <w:szCs w:val="18"/>
              </w:rPr>
              <w:t xml:space="preserve">) do podpisania niniejszej oferty w imieniu Wykonawcy(ów) </w:t>
            </w:r>
          </w:p>
        </w:tc>
        <w:tc>
          <w:tcPr>
            <w:tcW w:w="2446" w:type="dxa"/>
            <w:shd w:val="clear" w:color="auto" w:fill="F3F3F3"/>
          </w:tcPr>
          <w:p w:rsidR="00052CB8" w:rsidRPr="00627155" w:rsidRDefault="00052CB8" w:rsidP="00FC65DE">
            <w:pPr>
              <w:spacing w:line="360" w:lineRule="auto"/>
              <w:rPr>
                <w:sz w:val="18"/>
                <w:szCs w:val="18"/>
              </w:rPr>
            </w:pPr>
            <w:r w:rsidRPr="00627155">
              <w:rPr>
                <w:sz w:val="18"/>
                <w:szCs w:val="18"/>
              </w:rPr>
              <w:t>podpis(y) osoby(osób) upoważnionej(</w:t>
            </w:r>
            <w:proofErr w:type="spellStart"/>
            <w:r w:rsidRPr="00627155">
              <w:rPr>
                <w:sz w:val="18"/>
                <w:szCs w:val="18"/>
              </w:rPr>
              <w:t>ych</w:t>
            </w:r>
            <w:proofErr w:type="spellEnd"/>
            <w:r w:rsidRPr="00627155">
              <w:rPr>
                <w:sz w:val="18"/>
                <w:szCs w:val="18"/>
              </w:rPr>
              <w:t>) do podpisania niniejszej oferty w imieniu Wykonawcy(ów)</w:t>
            </w:r>
          </w:p>
        </w:tc>
        <w:tc>
          <w:tcPr>
            <w:tcW w:w="1559" w:type="dxa"/>
            <w:shd w:val="clear" w:color="auto" w:fill="F3F3F3"/>
          </w:tcPr>
          <w:p w:rsidR="00052CB8" w:rsidRPr="00627155" w:rsidRDefault="00052CB8" w:rsidP="00FC65DE">
            <w:pPr>
              <w:spacing w:line="360" w:lineRule="auto"/>
              <w:rPr>
                <w:sz w:val="18"/>
                <w:szCs w:val="18"/>
              </w:rPr>
            </w:pPr>
            <w:r w:rsidRPr="00627155">
              <w:rPr>
                <w:sz w:val="18"/>
                <w:szCs w:val="18"/>
              </w:rPr>
              <w:t>pieczęć(</w:t>
            </w:r>
            <w:proofErr w:type="spellStart"/>
            <w:r w:rsidRPr="00627155">
              <w:rPr>
                <w:sz w:val="18"/>
                <w:szCs w:val="18"/>
              </w:rPr>
              <w:t>cie</w:t>
            </w:r>
            <w:proofErr w:type="spellEnd"/>
            <w:r w:rsidRPr="00627155">
              <w:rPr>
                <w:sz w:val="18"/>
                <w:szCs w:val="18"/>
              </w:rPr>
              <w:t xml:space="preserve">) Wykonawcy(ów) </w:t>
            </w:r>
          </w:p>
        </w:tc>
        <w:tc>
          <w:tcPr>
            <w:tcW w:w="1134" w:type="dxa"/>
            <w:shd w:val="clear" w:color="auto" w:fill="F3F3F3"/>
          </w:tcPr>
          <w:p w:rsidR="00052CB8" w:rsidRPr="00627155" w:rsidRDefault="00052CB8" w:rsidP="00FC65DE">
            <w:pPr>
              <w:spacing w:line="360" w:lineRule="auto"/>
              <w:rPr>
                <w:sz w:val="18"/>
                <w:szCs w:val="18"/>
              </w:rPr>
            </w:pPr>
            <w:r w:rsidRPr="00627155">
              <w:rPr>
                <w:sz w:val="18"/>
                <w:szCs w:val="18"/>
              </w:rPr>
              <w:t xml:space="preserve">miejscowość </w:t>
            </w:r>
          </w:p>
          <w:p w:rsidR="00052CB8" w:rsidRPr="00627155" w:rsidRDefault="00052CB8" w:rsidP="00FC65DE">
            <w:pPr>
              <w:spacing w:line="360" w:lineRule="auto"/>
              <w:rPr>
                <w:sz w:val="18"/>
                <w:szCs w:val="18"/>
              </w:rPr>
            </w:pPr>
            <w:r w:rsidRPr="00627155">
              <w:rPr>
                <w:sz w:val="18"/>
                <w:szCs w:val="18"/>
              </w:rPr>
              <w:t>i data</w:t>
            </w:r>
          </w:p>
        </w:tc>
      </w:tr>
      <w:tr w:rsidR="00052CB8" w:rsidRPr="00CA5DE7" w:rsidTr="00FC65DE">
        <w:trPr>
          <w:trHeight w:val="345"/>
        </w:trPr>
        <w:tc>
          <w:tcPr>
            <w:tcW w:w="450" w:type="dxa"/>
          </w:tcPr>
          <w:p w:rsidR="00052CB8" w:rsidRPr="00627155" w:rsidRDefault="00052CB8" w:rsidP="00FC65DE">
            <w:pPr>
              <w:spacing w:line="360" w:lineRule="auto"/>
              <w:rPr>
                <w:sz w:val="18"/>
                <w:szCs w:val="18"/>
              </w:rPr>
            </w:pPr>
            <w:r w:rsidRPr="00627155">
              <w:rPr>
                <w:sz w:val="18"/>
                <w:szCs w:val="18"/>
              </w:rPr>
              <w:t xml:space="preserve">1) </w:t>
            </w:r>
          </w:p>
        </w:tc>
        <w:tc>
          <w:tcPr>
            <w:tcW w:w="1890" w:type="dxa"/>
          </w:tcPr>
          <w:p w:rsidR="00052CB8" w:rsidRPr="00627155" w:rsidRDefault="00052CB8" w:rsidP="00FC65DE">
            <w:pPr>
              <w:spacing w:line="360" w:lineRule="auto"/>
              <w:rPr>
                <w:sz w:val="18"/>
                <w:szCs w:val="18"/>
              </w:rPr>
            </w:pPr>
          </w:p>
        </w:tc>
        <w:tc>
          <w:tcPr>
            <w:tcW w:w="2700" w:type="dxa"/>
          </w:tcPr>
          <w:p w:rsidR="00052CB8" w:rsidRPr="00627155" w:rsidRDefault="00052CB8" w:rsidP="00FC65DE">
            <w:pPr>
              <w:spacing w:line="360" w:lineRule="auto"/>
              <w:rPr>
                <w:sz w:val="18"/>
                <w:szCs w:val="18"/>
              </w:rPr>
            </w:pPr>
          </w:p>
        </w:tc>
        <w:tc>
          <w:tcPr>
            <w:tcW w:w="2446" w:type="dxa"/>
          </w:tcPr>
          <w:p w:rsidR="00052CB8" w:rsidRPr="00627155" w:rsidRDefault="00052CB8" w:rsidP="00FC65DE">
            <w:pPr>
              <w:spacing w:line="360" w:lineRule="auto"/>
              <w:rPr>
                <w:sz w:val="18"/>
                <w:szCs w:val="18"/>
              </w:rPr>
            </w:pPr>
          </w:p>
        </w:tc>
        <w:tc>
          <w:tcPr>
            <w:tcW w:w="1559" w:type="dxa"/>
          </w:tcPr>
          <w:p w:rsidR="00052CB8" w:rsidRPr="00627155" w:rsidRDefault="00052CB8" w:rsidP="00FC65DE">
            <w:pPr>
              <w:spacing w:line="360" w:lineRule="auto"/>
              <w:rPr>
                <w:sz w:val="18"/>
                <w:szCs w:val="18"/>
              </w:rPr>
            </w:pPr>
          </w:p>
        </w:tc>
        <w:tc>
          <w:tcPr>
            <w:tcW w:w="1134" w:type="dxa"/>
          </w:tcPr>
          <w:p w:rsidR="00052CB8" w:rsidRPr="00627155" w:rsidRDefault="00052CB8" w:rsidP="00FC65DE">
            <w:pPr>
              <w:spacing w:line="360" w:lineRule="auto"/>
              <w:rPr>
                <w:sz w:val="18"/>
                <w:szCs w:val="18"/>
              </w:rPr>
            </w:pPr>
          </w:p>
        </w:tc>
      </w:tr>
      <w:tr w:rsidR="00052CB8" w:rsidRPr="00CA5DE7" w:rsidTr="00FC65DE">
        <w:trPr>
          <w:trHeight w:val="345"/>
        </w:trPr>
        <w:tc>
          <w:tcPr>
            <w:tcW w:w="450" w:type="dxa"/>
          </w:tcPr>
          <w:p w:rsidR="00052CB8" w:rsidRPr="00627155" w:rsidRDefault="00052CB8" w:rsidP="00FC65DE">
            <w:pPr>
              <w:spacing w:line="360" w:lineRule="auto"/>
              <w:rPr>
                <w:sz w:val="18"/>
                <w:szCs w:val="18"/>
              </w:rPr>
            </w:pPr>
            <w:r>
              <w:rPr>
                <w:sz w:val="18"/>
                <w:szCs w:val="18"/>
              </w:rPr>
              <w:t>2)</w:t>
            </w:r>
          </w:p>
        </w:tc>
        <w:tc>
          <w:tcPr>
            <w:tcW w:w="1890" w:type="dxa"/>
          </w:tcPr>
          <w:p w:rsidR="00052CB8" w:rsidRPr="00627155" w:rsidRDefault="00052CB8" w:rsidP="00FC65DE">
            <w:pPr>
              <w:spacing w:line="360" w:lineRule="auto"/>
              <w:rPr>
                <w:sz w:val="18"/>
                <w:szCs w:val="18"/>
              </w:rPr>
            </w:pPr>
          </w:p>
        </w:tc>
        <w:tc>
          <w:tcPr>
            <w:tcW w:w="2700" w:type="dxa"/>
          </w:tcPr>
          <w:p w:rsidR="00052CB8" w:rsidRPr="00627155" w:rsidRDefault="00052CB8" w:rsidP="00FC65DE">
            <w:pPr>
              <w:spacing w:line="360" w:lineRule="auto"/>
              <w:rPr>
                <w:sz w:val="18"/>
                <w:szCs w:val="18"/>
              </w:rPr>
            </w:pPr>
          </w:p>
        </w:tc>
        <w:tc>
          <w:tcPr>
            <w:tcW w:w="2446" w:type="dxa"/>
          </w:tcPr>
          <w:p w:rsidR="00052CB8" w:rsidRPr="00627155" w:rsidRDefault="00052CB8" w:rsidP="00FC65DE">
            <w:pPr>
              <w:spacing w:line="360" w:lineRule="auto"/>
              <w:rPr>
                <w:sz w:val="18"/>
                <w:szCs w:val="18"/>
              </w:rPr>
            </w:pPr>
          </w:p>
        </w:tc>
        <w:tc>
          <w:tcPr>
            <w:tcW w:w="1559" w:type="dxa"/>
          </w:tcPr>
          <w:p w:rsidR="00052CB8" w:rsidRPr="00627155" w:rsidRDefault="00052CB8" w:rsidP="00FC65DE">
            <w:pPr>
              <w:spacing w:line="360" w:lineRule="auto"/>
              <w:rPr>
                <w:sz w:val="18"/>
                <w:szCs w:val="18"/>
              </w:rPr>
            </w:pPr>
          </w:p>
        </w:tc>
        <w:tc>
          <w:tcPr>
            <w:tcW w:w="1134" w:type="dxa"/>
          </w:tcPr>
          <w:p w:rsidR="00052CB8" w:rsidRPr="00627155" w:rsidRDefault="00052CB8" w:rsidP="00FC65DE">
            <w:pPr>
              <w:spacing w:line="360" w:lineRule="auto"/>
              <w:rPr>
                <w:sz w:val="18"/>
                <w:szCs w:val="18"/>
              </w:rPr>
            </w:pPr>
          </w:p>
        </w:tc>
      </w:tr>
    </w:tbl>
    <w:p w:rsidR="00005F10" w:rsidRDefault="00005F10"/>
    <w:sectPr w:rsidR="00005F10">
      <w:pgSz w:w="11906" w:h="16838"/>
      <w:pgMar w:top="1417" w:right="1417" w:bottom="1417" w:left="1417" w:header="708" w:footer="708" w:gutter="0"/>
      <w:cols w:space="708"/>
      <w:docGrid w:linePitch="360"/>
    </w:sectPr>
  </w:body>
</w:document>
</file>

<file path=word/fontTable.xml><?xml version="1.0" encoding="utf-8"?>
<w:fonts xmlns:mc="http://schemas.openxmlformats.org/markup-compatibility/2006" xmlns:r="http://schemas.openxmlformats.org/officeDocument/2006/relationships" xmlns:w="http://schemas.openxmlformats.org/wordprocessingml/2006/main" xmlns:w14="http://schemas.microsoft.com/office/word/2010/wordml" xmlns:w15="http://schemas.microsoft.com/office/word/2012/wordml" mc:Ignorable="w14 w15">
  <w:font w:name="Times New Roman">
    <w:panose1 w:val="02020603050405020304"/>
    <w:charset w:val="EE"/>
    <w:family w:val="roman"/>
    <w:pitch w:val="variable"/>
    <w:sig w:usb0="E0002EFF" w:usb1="C000785B" w:usb2="00000009" w:usb3="00000000" w:csb0="000001FF" w:csb1="00000000"/>
  </w:font>
  <w:font w:name="Verdana">
    <w:panose1 w:val="020B0604030504040204"/>
    <w:charset w:val="EE"/>
    <w:family w:val="swiss"/>
    <w:pitch w:val="variable"/>
    <w:sig w:usb0="A10006FF" w:usb1="4000205B" w:usb2="00000010" w:usb3="00000000" w:csb0="0000019F" w:csb1="00000000"/>
  </w:font>
  <w:font w:name="Calibri">
    <w:panose1 w:val="020F0502020204030204"/>
    <w:charset w:val="EE"/>
    <w:family w:val="swiss"/>
    <w:pitch w:val="variable"/>
    <w:sig w:usb0="E0002AFF" w:usb1="C000247B" w:usb2="00000009" w:usb3="00000000" w:csb0="000001FF" w:csb1="00000000"/>
  </w:font>
  <w:font w:name="Batang">
    <w:altName w:val="바탕"/>
    <w:panose1 w:val="02030600000101010101"/>
    <w:charset w:val="81"/>
    <w:family w:val="auto"/>
    <w:notTrueType/>
    <w:pitch w:val="fixed"/>
    <w:sig w:usb0="00000001" w:usb1="09060000" w:usb2="00000010" w:usb3="00000000" w:csb0="00080000" w:csb1="00000000"/>
  </w:font>
  <w:font w:name="Calibri Light">
    <w:panose1 w:val="020F0302020204030204"/>
    <w:charset w:val="EE"/>
    <w:family w:val="swiss"/>
    <w:pitch w:val="variable"/>
    <w:sig w:usb0="E0002AFF" w:usb1="C000247B" w:usb2="00000009" w:usb3="00000000" w:csb0="000001FF" w:csb1="00000000"/>
  </w:font>
</w:fonts>
</file>

<file path=word/numbering.xml><?xml version="1.0" encoding="utf-8"?>
<w:numbering xmlns:wpc="http://schemas.microsoft.com/office/word/2010/wordprocessingCanvas" xmlns:mc="http://schemas.openxmlformats.org/markup-compatibility/2006" xmlns:o="urn:schemas-microsoft-com:office:office" xmlns:r="http://schemas.openxmlformats.org/officeDocument/2006/relationships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mc:Ignorable="w14 w15 wp14">
  <w:abstractNum w:abstractNumId="0" w15:restartNumberingAfterBreak="0">
    <w:nsid w:val="00000026"/>
    <w:multiLevelType w:val="multilevel"/>
    <w:tmpl w:val="8968EE4C"/>
    <w:name w:val="WW8Num38"/>
    <w:lvl w:ilvl="0">
      <w:start w:val="1"/>
      <w:numFmt w:val="decimal"/>
      <w:lvlText w:val="%1."/>
      <w:lvlJc w:val="left"/>
      <w:pPr>
        <w:tabs>
          <w:tab w:val="num" w:pos="1146"/>
        </w:tabs>
        <w:ind w:left="1146" w:hanging="360"/>
      </w:pPr>
    </w:lvl>
    <w:lvl w:ilvl="1">
      <w:start w:val="1"/>
      <w:numFmt w:val="none"/>
      <w:suff w:val="nothing"/>
      <w:lvlText w:val="4.1"/>
      <w:lvlJc w:val="left"/>
      <w:pPr>
        <w:tabs>
          <w:tab w:val="num" w:pos="0"/>
        </w:tabs>
        <w:ind w:left="1941" w:hanging="435"/>
      </w:pPr>
    </w:lvl>
    <w:lvl w:ilvl="2">
      <w:start w:val="1"/>
      <w:numFmt w:val="lowerRoman"/>
      <w:lvlText w:val="%3."/>
      <w:lvlJc w:val="left"/>
      <w:pPr>
        <w:tabs>
          <w:tab w:val="num" w:pos="2586"/>
        </w:tabs>
        <w:ind w:left="2586" w:hanging="180"/>
      </w:pPr>
    </w:lvl>
    <w:lvl w:ilvl="3">
      <w:start w:val="1"/>
      <w:numFmt w:val="decimal"/>
      <w:lvlText w:val="%4."/>
      <w:lvlJc w:val="left"/>
      <w:pPr>
        <w:tabs>
          <w:tab w:val="num" w:pos="3306"/>
        </w:tabs>
        <w:ind w:left="3306" w:hanging="360"/>
      </w:pPr>
      <w:rPr>
        <w:b/>
      </w:rPr>
    </w:lvl>
    <w:lvl w:ilvl="4">
      <w:start w:val="1"/>
      <w:numFmt w:val="lowerLetter"/>
      <w:lvlText w:val="%5."/>
      <w:lvlJc w:val="left"/>
      <w:pPr>
        <w:tabs>
          <w:tab w:val="num" w:pos="4026"/>
        </w:tabs>
        <w:ind w:left="4026" w:hanging="360"/>
      </w:pPr>
    </w:lvl>
    <w:lvl w:ilvl="5">
      <w:start w:val="1"/>
      <w:numFmt w:val="lowerRoman"/>
      <w:lvlText w:val="%6."/>
      <w:lvlJc w:val="left"/>
      <w:pPr>
        <w:tabs>
          <w:tab w:val="num" w:pos="4746"/>
        </w:tabs>
        <w:ind w:left="4746" w:hanging="180"/>
      </w:pPr>
    </w:lvl>
    <w:lvl w:ilvl="6">
      <w:start w:val="1"/>
      <w:numFmt w:val="decimal"/>
      <w:lvlText w:val="%7."/>
      <w:lvlJc w:val="left"/>
      <w:pPr>
        <w:tabs>
          <w:tab w:val="num" w:pos="5466"/>
        </w:tabs>
        <w:ind w:left="5466" w:hanging="360"/>
      </w:pPr>
    </w:lvl>
    <w:lvl w:ilvl="7">
      <w:start w:val="1"/>
      <w:numFmt w:val="lowerLetter"/>
      <w:lvlText w:val="%8."/>
      <w:lvlJc w:val="left"/>
      <w:pPr>
        <w:tabs>
          <w:tab w:val="num" w:pos="6186"/>
        </w:tabs>
        <w:ind w:left="6186" w:hanging="360"/>
      </w:pPr>
    </w:lvl>
    <w:lvl w:ilvl="8">
      <w:start w:val="1"/>
      <w:numFmt w:val="lowerRoman"/>
      <w:lvlText w:val="%9."/>
      <w:lvlJc w:val="left"/>
      <w:pPr>
        <w:tabs>
          <w:tab w:val="num" w:pos="6906"/>
        </w:tabs>
        <w:ind w:left="6906" w:hanging="180"/>
      </w:pPr>
    </w:lvl>
  </w:abstractNum>
  <w:abstractNum w:abstractNumId="1" w15:restartNumberingAfterBreak="0">
    <w:nsid w:val="0BC24A75"/>
    <w:multiLevelType w:val="hybridMultilevel"/>
    <w:tmpl w:val="07884B14"/>
    <w:lvl w:ilvl="0" w:tplc="86ACE314">
      <w:start w:val="1"/>
      <w:numFmt w:val="decimal"/>
      <w:lvlText w:val="%1."/>
      <w:lvlJc w:val="left"/>
      <w:pPr>
        <w:tabs>
          <w:tab w:val="num" w:pos="720"/>
        </w:tabs>
        <w:ind w:left="720" w:hanging="360"/>
      </w:pPr>
      <w:rPr>
        <w:rFonts w:ascii="Verdana" w:hAnsi="Verdana" w:hint="default"/>
      </w:rPr>
    </w:lvl>
    <w:lvl w:ilvl="1" w:tplc="04150019" w:tentative="1">
      <w:start w:val="1"/>
      <w:numFmt w:val="lowerLetter"/>
      <w:lvlText w:val="%2."/>
      <w:lvlJc w:val="left"/>
      <w:pPr>
        <w:ind w:left="1440" w:hanging="360"/>
      </w:pPr>
    </w:lvl>
    <w:lvl w:ilvl="2" w:tplc="0415001B" w:tentative="1">
      <w:start w:val="1"/>
      <w:numFmt w:val="lowerRoman"/>
      <w:lvlText w:val="%3."/>
      <w:lvlJc w:val="right"/>
      <w:pPr>
        <w:ind w:left="2160" w:hanging="180"/>
      </w:pPr>
    </w:lvl>
    <w:lvl w:ilvl="3" w:tplc="0415000F" w:tentative="1">
      <w:start w:val="1"/>
      <w:numFmt w:val="decimal"/>
      <w:lvlText w:val="%4."/>
      <w:lvlJc w:val="left"/>
      <w:pPr>
        <w:ind w:left="2880" w:hanging="360"/>
      </w:pPr>
    </w:lvl>
    <w:lvl w:ilvl="4" w:tplc="04150019" w:tentative="1">
      <w:start w:val="1"/>
      <w:numFmt w:val="lowerLetter"/>
      <w:lvlText w:val="%5."/>
      <w:lvlJc w:val="left"/>
      <w:pPr>
        <w:ind w:left="3600" w:hanging="360"/>
      </w:pPr>
    </w:lvl>
    <w:lvl w:ilvl="5" w:tplc="0415001B" w:tentative="1">
      <w:start w:val="1"/>
      <w:numFmt w:val="lowerRoman"/>
      <w:lvlText w:val="%6."/>
      <w:lvlJc w:val="right"/>
      <w:pPr>
        <w:ind w:left="4320" w:hanging="180"/>
      </w:pPr>
    </w:lvl>
    <w:lvl w:ilvl="6" w:tplc="0415000F" w:tentative="1">
      <w:start w:val="1"/>
      <w:numFmt w:val="decimal"/>
      <w:lvlText w:val="%7."/>
      <w:lvlJc w:val="left"/>
      <w:pPr>
        <w:ind w:left="5040" w:hanging="360"/>
      </w:pPr>
    </w:lvl>
    <w:lvl w:ilvl="7" w:tplc="04150019" w:tentative="1">
      <w:start w:val="1"/>
      <w:numFmt w:val="lowerLetter"/>
      <w:lvlText w:val="%8."/>
      <w:lvlJc w:val="left"/>
      <w:pPr>
        <w:ind w:left="5760" w:hanging="360"/>
      </w:pPr>
    </w:lvl>
    <w:lvl w:ilvl="8" w:tplc="0415001B" w:tentative="1">
      <w:start w:val="1"/>
      <w:numFmt w:val="lowerRoman"/>
      <w:lvlText w:val="%9."/>
      <w:lvlJc w:val="right"/>
      <w:pPr>
        <w:ind w:left="6480" w:hanging="180"/>
      </w:pPr>
    </w:lvl>
  </w:abstractNum>
  <w:abstractNum w:abstractNumId="2" w15:restartNumberingAfterBreak="0">
    <w:nsid w:val="0C704D16"/>
    <w:multiLevelType w:val="hybridMultilevel"/>
    <w:tmpl w:val="36361A18"/>
    <w:lvl w:ilvl="0" w:tplc="C78E0B12">
      <w:start w:val="1"/>
      <w:numFmt w:val="decimal"/>
      <w:lvlText w:val="%1."/>
      <w:lvlJc w:val="left"/>
      <w:pPr>
        <w:ind w:left="2880" w:hanging="360"/>
      </w:pPr>
      <w:rPr>
        <w:rFonts w:ascii="Verdana" w:hAnsi="Verdana" w:cs="Times New Roman" w:hint="default"/>
      </w:rPr>
    </w:lvl>
    <w:lvl w:ilvl="1" w:tplc="04150019" w:tentative="1">
      <w:start w:val="1"/>
      <w:numFmt w:val="lowerLetter"/>
      <w:lvlText w:val="%2."/>
      <w:lvlJc w:val="left"/>
      <w:pPr>
        <w:ind w:left="1440" w:hanging="360"/>
      </w:pPr>
    </w:lvl>
    <w:lvl w:ilvl="2" w:tplc="0415001B" w:tentative="1">
      <w:start w:val="1"/>
      <w:numFmt w:val="lowerRoman"/>
      <w:lvlText w:val="%3."/>
      <w:lvlJc w:val="right"/>
      <w:pPr>
        <w:ind w:left="2160" w:hanging="180"/>
      </w:pPr>
    </w:lvl>
    <w:lvl w:ilvl="3" w:tplc="0415000F" w:tentative="1">
      <w:start w:val="1"/>
      <w:numFmt w:val="decimal"/>
      <w:lvlText w:val="%4."/>
      <w:lvlJc w:val="left"/>
      <w:pPr>
        <w:ind w:left="2880" w:hanging="360"/>
      </w:pPr>
    </w:lvl>
    <w:lvl w:ilvl="4" w:tplc="04150019" w:tentative="1">
      <w:start w:val="1"/>
      <w:numFmt w:val="lowerLetter"/>
      <w:lvlText w:val="%5."/>
      <w:lvlJc w:val="left"/>
      <w:pPr>
        <w:ind w:left="3600" w:hanging="360"/>
      </w:pPr>
    </w:lvl>
    <w:lvl w:ilvl="5" w:tplc="0415001B" w:tentative="1">
      <w:start w:val="1"/>
      <w:numFmt w:val="lowerRoman"/>
      <w:lvlText w:val="%6."/>
      <w:lvlJc w:val="right"/>
      <w:pPr>
        <w:ind w:left="4320" w:hanging="180"/>
      </w:pPr>
    </w:lvl>
    <w:lvl w:ilvl="6" w:tplc="0415000F" w:tentative="1">
      <w:start w:val="1"/>
      <w:numFmt w:val="decimal"/>
      <w:lvlText w:val="%7."/>
      <w:lvlJc w:val="left"/>
      <w:pPr>
        <w:ind w:left="5040" w:hanging="360"/>
      </w:pPr>
    </w:lvl>
    <w:lvl w:ilvl="7" w:tplc="04150019" w:tentative="1">
      <w:start w:val="1"/>
      <w:numFmt w:val="lowerLetter"/>
      <w:lvlText w:val="%8."/>
      <w:lvlJc w:val="left"/>
      <w:pPr>
        <w:ind w:left="5760" w:hanging="360"/>
      </w:pPr>
    </w:lvl>
    <w:lvl w:ilvl="8" w:tplc="0415001B" w:tentative="1">
      <w:start w:val="1"/>
      <w:numFmt w:val="lowerRoman"/>
      <w:lvlText w:val="%9."/>
      <w:lvlJc w:val="right"/>
      <w:pPr>
        <w:ind w:left="6480" w:hanging="180"/>
      </w:pPr>
    </w:lvl>
  </w:abstractNum>
  <w:abstractNum w:abstractNumId="3" w15:restartNumberingAfterBreak="0">
    <w:nsid w:val="0DA63E23"/>
    <w:multiLevelType w:val="multilevel"/>
    <w:tmpl w:val="203C0E34"/>
    <w:lvl w:ilvl="0">
      <w:start w:val="56"/>
      <w:numFmt w:val="decimal"/>
      <w:lvlText w:val="%1"/>
      <w:lvlJc w:val="left"/>
      <w:pPr>
        <w:tabs>
          <w:tab w:val="num" w:pos="675"/>
        </w:tabs>
        <w:ind w:left="675" w:hanging="675"/>
      </w:pPr>
      <w:rPr>
        <w:rFonts w:hint="default"/>
      </w:rPr>
    </w:lvl>
    <w:lvl w:ilvl="1">
      <w:start w:val="500"/>
      <w:numFmt w:val="decimal"/>
      <w:lvlText w:val="%1-%2"/>
      <w:lvlJc w:val="left"/>
      <w:pPr>
        <w:tabs>
          <w:tab w:val="num" w:pos="720"/>
        </w:tabs>
        <w:ind w:left="720" w:hanging="720"/>
      </w:pPr>
      <w:rPr>
        <w:rFonts w:hint="default"/>
      </w:rPr>
    </w:lvl>
    <w:lvl w:ilvl="2">
      <w:start w:val="1"/>
      <w:numFmt w:val="decimal"/>
      <w:lvlText w:val="%1-%2.%3"/>
      <w:lvlJc w:val="left"/>
      <w:pPr>
        <w:tabs>
          <w:tab w:val="num" w:pos="720"/>
        </w:tabs>
        <w:ind w:left="720" w:hanging="720"/>
      </w:pPr>
      <w:rPr>
        <w:rFonts w:hint="default"/>
      </w:rPr>
    </w:lvl>
    <w:lvl w:ilvl="3">
      <w:start w:val="1"/>
      <w:numFmt w:val="decimal"/>
      <w:lvlText w:val="%1-%2.%3.%4"/>
      <w:lvlJc w:val="left"/>
      <w:pPr>
        <w:tabs>
          <w:tab w:val="num" w:pos="1080"/>
        </w:tabs>
        <w:ind w:left="1080" w:hanging="1080"/>
      </w:pPr>
      <w:rPr>
        <w:rFonts w:hint="default"/>
      </w:rPr>
    </w:lvl>
    <w:lvl w:ilvl="4">
      <w:start w:val="1"/>
      <w:numFmt w:val="decimal"/>
      <w:lvlText w:val="%1-%2.%3.%4.%5"/>
      <w:lvlJc w:val="left"/>
      <w:pPr>
        <w:tabs>
          <w:tab w:val="num" w:pos="1080"/>
        </w:tabs>
        <w:ind w:left="1080" w:hanging="1080"/>
      </w:pPr>
      <w:rPr>
        <w:rFonts w:hint="default"/>
      </w:rPr>
    </w:lvl>
    <w:lvl w:ilvl="5">
      <w:start w:val="1"/>
      <w:numFmt w:val="decimal"/>
      <w:lvlText w:val="%1-%2.%3.%4.%5.%6"/>
      <w:lvlJc w:val="left"/>
      <w:pPr>
        <w:tabs>
          <w:tab w:val="num" w:pos="1440"/>
        </w:tabs>
        <w:ind w:left="1440" w:hanging="1440"/>
      </w:pPr>
      <w:rPr>
        <w:rFonts w:hint="default"/>
      </w:rPr>
    </w:lvl>
    <w:lvl w:ilvl="6">
      <w:start w:val="1"/>
      <w:numFmt w:val="decimal"/>
      <w:lvlText w:val="%1-%2.%3.%4.%5.%6.%7"/>
      <w:lvlJc w:val="left"/>
      <w:pPr>
        <w:tabs>
          <w:tab w:val="num" w:pos="1440"/>
        </w:tabs>
        <w:ind w:left="1440" w:hanging="1440"/>
      </w:pPr>
      <w:rPr>
        <w:rFonts w:hint="default"/>
      </w:rPr>
    </w:lvl>
    <w:lvl w:ilvl="7">
      <w:start w:val="1"/>
      <w:numFmt w:val="decimal"/>
      <w:lvlText w:val="%1-%2.%3.%4.%5.%6.%7.%8"/>
      <w:lvlJc w:val="left"/>
      <w:pPr>
        <w:tabs>
          <w:tab w:val="num" w:pos="1800"/>
        </w:tabs>
        <w:ind w:left="1800" w:hanging="1800"/>
      </w:pPr>
      <w:rPr>
        <w:rFonts w:hint="default"/>
      </w:rPr>
    </w:lvl>
    <w:lvl w:ilvl="8">
      <w:start w:val="1"/>
      <w:numFmt w:val="decimal"/>
      <w:lvlText w:val="%1-%2.%3.%4.%5.%6.%7.%8.%9"/>
      <w:lvlJc w:val="left"/>
      <w:pPr>
        <w:tabs>
          <w:tab w:val="num" w:pos="2160"/>
        </w:tabs>
        <w:ind w:left="2160" w:hanging="2160"/>
      </w:pPr>
      <w:rPr>
        <w:rFonts w:hint="default"/>
      </w:rPr>
    </w:lvl>
  </w:abstractNum>
  <w:abstractNum w:abstractNumId="4" w15:restartNumberingAfterBreak="0">
    <w:nsid w:val="1A282073"/>
    <w:multiLevelType w:val="hybridMultilevel"/>
    <w:tmpl w:val="B1323B8E"/>
    <w:lvl w:ilvl="0" w:tplc="30C2FFF4">
      <w:start w:val="1"/>
      <w:numFmt w:val="decimal"/>
      <w:lvlText w:val="%1."/>
      <w:lvlJc w:val="left"/>
      <w:pPr>
        <w:tabs>
          <w:tab w:val="num" w:pos="720"/>
        </w:tabs>
        <w:ind w:left="720" w:hanging="360"/>
      </w:pPr>
      <w:rPr>
        <w:rFonts w:ascii="Verdana" w:hAnsi="Verdana" w:hint="default"/>
      </w:rPr>
    </w:lvl>
    <w:lvl w:ilvl="1" w:tplc="B2B66BE0" w:tentative="1">
      <w:start w:val="1"/>
      <w:numFmt w:val="lowerLetter"/>
      <w:lvlText w:val="%2."/>
      <w:lvlJc w:val="left"/>
      <w:pPr>
        <w:tabs>
          <w:tab w:val="num" w:pos="1440"/>
        </w:tabs>
        <w:ind w:left="1440" w:hanging="360"/>
      </w:pPr>
    </w:lvl>
    <w:lvl w:ilvl="2" w:tplc="0415001B" w:tentative="1">
      <w:start w:val="1"/>
      <w:numFmt w:val="lowerRoman"/>
      <w:lvlText w:val="%3."/>
      <w:lvlJc w:val="right"/>
      <w:pPr>
        <w:tabs>
          <w:tab w:val="num" w:pos="2160"/>
        </w:tabs>
        <w:ind w:left="2160" w:hanging="180"/>
      </w:pPr>
    </w:lvl>
    <w:lvl w:ilvl="3" w:tplc="0415000F" w:tentative="1">
      <w:start w:val="1"/>
      <w:numFmt w:val="decimal"/>
      <w:lvlText w:val="%4."/>
      <w:lvlJc w:val="left"/>
      <w:pPr>
        <w:tabs>
          <w:tab w:val="num" w:pos="2880"/>
        </w:tabs>
        <w:ind w:left="2880" w:hanging="360"/>
      </w:pPr>
    </w:lvl>
    <w:lvl w:ilvl="4" w:tplc="04150019" w:tentative="1">
      <w:start w:val="1"/>
      <w:numFmt w:val="lowerLetter"/>
      <w:lvlText w:val="%5."/>
      <w:lvlJc w:val="left"/>
      <w:pPr>
        <w:tabs>
          <w:tab w:val="num" w:pos="3600"/>
        </w:tabs>
        <w:ind w:left="3600" w:hanging="360"/>
      </w:pPr>
    </w:lvl>
    <w:lvl w:ilvl="5" w:tplc="0415001B" w:tentative="1">
      <w:start w:val="1"/>
      <w:numFmt w:val="lowerRoman"/>
      <w:lvlText w:val="%6."/>
      <w:lvlJc w:val="right"/>
      <w:pPr>
        <w:tabs>
          <w:tab w:val="num" w:pos="4320"/>
        </w:tabs>
        <w:ind w:left="4320" w:hanging="180"/>
      </w:pPr>
    </w:lvl>
    <w:lvl w:ilvl="6" w:tplc="0415000F" w:tentative="1">
      <w:start w:val="1"/>
      <w:numFmt w:val="decimal"/>
      <w:lvlText w:val="%7."/>
      <w:lvlJc w:val="left"/>
      <w:pPr>
        <w:tabs>
          <w:tab w:val="num" w:pos="5040"/>
        </w:tabs>
        <w:ind w:left="5040" w:hanging="360"/>
      </w:pPr>
    </w:lvl>
    <w:lvl w:ilvl="7" w:tplc="04150019" w:tentative="1">
      <w:start w:val="1"/>
      <w:numFmt w:val="lowerLetter"/>
      <w:lvlText w:val="%8."/>
      <w:lvlJc w:val="left"/>
      <w:pPr>
        <w:tabs>
          <w:tab w:val="num" w:pos="5760"/>
        </w:tabs>
        <w:ind w:left="5760" w:hanging="360"/>
      </w:pPr>
    </w:lvl>
    <w:lvl w:ilvl="8" w:tplc="0415001B" w:tentative="1">
      <w:start w:val="1"/>
      <w:numFmt w:val="lowerRoman"/>
      <w:lvlText w:val="%9."/>
      <w:lvlJc w:val="right"/>
      <w:pPr>
        <w:tabs>
          <w:tab w:val="num" w:pos="6480"/>
        </w:tabs>
        <w:ind w:left="6480" w:hanging="180"/>
      </w:pPr>
    </w:lvl>
  </w:abstractNum>
  <w:abstractNum w:abstractNumId="5" w15:restartNumberingAfterBreak="0">
    <w:nsid w:val="33B011C9"/>
    <w:multiLevelType w:val="multilevel"/>
    <w:tmpl w:val="F2FC2E98"/>
    <w:lvl w:ilvl="0">
      <w:start w:val="2"/>
      <w:numFmt w:val="decimal"/>
      <w:lvlText w:val="%1)"/>
      <w:lvlJc w:val="left"/>
      <w:pPr>
        <w:tabs>
          <w:tab w:val="num" w:pos="0"/>
        </w:tabs>
        <w:ind w:left="907" w:hanging="283"/>
      </w:pPr>
      <w:rPr>
        <w:rFonts w:hint="default"/>
      </w:rPr>
    </w:lvl>
    <w:lvl w:ilvl="1">
      <w:start w:val="1"/>
      <w:numFmt w:val="lowerLetter"/>
      <w:lvlText w:val="%2."/>
      <w:lvlJc w:val="left"/>
      <w:pPr>
        <w:tabs>
          <w:tab w:val="num" w:pos="0"/>
        </w:tabs>
        <w:ind w:left="720" w:hanging="360"/>
      </w:pPr>
      <w:rPr>
        <w:rFonts w:hint="default"/>
      </w:rPr>
    </w:lvl>
    <w:lvl w:ilvl="2">
      <w:start w:val="1"/>
      <w:numFmt w:val="lowerRoman"/>
      <w:lvlText w:val="%3."/>
      <w:lvlJc w:val="left"/>
      <w:pPr>
        <w:tabs>
          <w:tab w:val="num" w:pos="0"/>
        </w:tabs>
        <w:ind w:left="900" w:hanging="180"/>
      </w:pPr>
      <w:rPr>
        <w:rFonts w:hint="default"/>
      </w:rPr>
    </w:lvl>
    <w:lvl w:ilvl="3">
      <w:start w:val="4"/>
      <w:numFmt w:val="decimal"/>
      <w:lvlText w:val="%4."/>
      <w:lvlJc w:val="left"/>
      <w:pPr>
        <w:tabs>
          <w:tab w:val="num" w:pos="0"/>
        </w:tabs>
        <w:ind w:left="1260" w:hanging="360"/>
      </w:pPr>
      <w:rPr>
        <w:rFonts w:hint="default"/>
      </w:rPr>
    </w:lvl>
    <w:lvl w:ilvl="4">
      <w:start w:val="1"/>
      <w:numFmt w:val="lowerLetter"/>
      <w:lvlText w:val="%5."/>
      <w:lvlJc w:val="left"/>
      <w:pPr>
        <w:tabs>
          <w:tab w:val="num" w:pos="0"/>
        </w:tabs>
        <w:ind w:left="1620" w:hanging="360"/>
      </w:pPr>
      <w:rPr>
        <w:rFonts w:hint="default"/>
      </w:rPr>
    </w:lvl>
    <w:lvl w:ilvl="5">
      <w:start w:val="1"/>
      <w:numFmt w:val="lowerRoman"/>
      <w:lvlText w:val="%6."/>
      <w:lvlJc w:val="left"/>
      <w:pPr>
        <w:tabs>
          <w:tab w:val="num" w:pos="0"/>
        </w:tabs>
        <w:ind w:left="1800" w:hanging="180"/>
      </w:pPr>
      <w:rPr>
        <w:rFonts w:hint="default"/>
      </w:rPr>
    </w:lvl>
    <w:lvl w:ilvl="6">
      <w:start w:val="1"/>
      <w:numFmt w:val="decimal"/>
      <w:lvlText w:val="%7."/>
      <w:lvlJc w:val="left"/>
      <w:pPr>
        <w:tabs>
          <w:tab w:val="num" w:pos="0"/>
        </w:tabs>
        <w:ind w:left="2160" w:hanging="360"/>
      </w:pPr>
      <w:rPr>
        <w:rFonts w:hint="default"/>
      </w:rPr>
    </w:lvl>
    <w:lvl w:ilvl="7">
      <w:start w:val="1"/>
      <w:numFmt w:val="lowerLetter"/>
      <w:lvlText w:val="%8."/>
      <w:lvlJc w:val="left"/>
      <w:pPr>
        <w:tabs>
          <w:tab w:val="num" w:pos="0"/>
        </w:tabs>
        <w:ind w:left="2520" w:hanging="360"/>
      </w:pPr>
      <w:rPr>
        <w:rFonts w:hint="default"/>
      </w:rPr>
    </w:lvl>
    <w:lvl w:ilvl="8">
      <w:start w:val="1"/>
      <w:numFmt w:val="lowerRoman"/>
      <w:lvlText w:val="%9."/>
      <w:lvlJc w:val="left"/>
      <w:pPr>
        <w:tabs>
          <w:tab w:val="num" w:pos="0"/>
        </w:tabs>
        <w:ind w:left="2700" w:hanging="180"/>
      </w:pPr>
      <w:rPr>
        <w:rFonts w:hint="default"/>
      </w:rPr>
    </w:lvl>
  </w:abstractNum>
  <w:abstractNum w:abstractNumId="6" w15:restartNumberingAfterBreak="0">
    <w:nsid w:val="67A864A5"/>
    <w:multiLevelType w:val="hybridMultilevel"/>
    <w:tmpl w:val="E37819CA"/>
    <w:lvl w:ilvl="0" w:tplc="FFFFFFFF">
      <w:start w:val="3"/>
      <w:numFmt w:val="decimal"/>
      <w:lvlText w:val="%1. "/>
      <w:lvlJc w:val="left"/>
      <w:pPr>
        <w:tabs>
          <w:tab w:val="num" w:pos="360"/>
        </w:tabs>
        <w:ind w:left="283" w:hanging="283"/>
      </w:pPr>
      <w:rPr>
        <w:rFonts w:hint="default"/>
        <w:b/>
        <w:i w:val="0"/>
        <w:sz w:val="20"/>
      </w:rPr>
    </w:lvl>
    <w:lvl w:ilvl="1" w:tplc="A27637D0">
      <w:start w:val="1"/>
      <w:numFmt w:val="decimal"/>
      <w:lvlText w:val="%2)"/>
      <w:lvlJc w:val="left"/>
      <w:pPr>
        <w:tabs>
          <w:tab w:val="num" w:pos="-1260"/>
        </w:tabs>
        <w:ind w:left="-1620" w:firstLine="0"/>
      </w:pPr>
      <w:rPr>
        <w:rFonts w:hint="default"/>
        <w:i w:val="0"/>
      </w:rPr>
    </w:lvl>
    <w:lvl w:ilvl="2" w:tplc="FFFFFFFF">
      <w:start w:val="5"/>
      <w:numFmt w:val="decimal"/>
      <w:lvlText w:val="%3."/>
      <w:lvlJc w:val="left"/>
      <w:pPr>
        <w:tabs>
          <w:tab w:val="num" w:pos="360"/>
        </w:tabs>
        <w:ind w:left="360" w:hanging="360"/>
      </w:pPr>
      <w:rPr>
        <w:rFonts w:hint="default"/>
      </w:rPr>
    </w:lvl>
    <w:lvl w:ilvl="3" w:tplc="FFFFFFFF">
      <w:start w:val="1"/>
      <w:numFmt w:val="decimal"/>
      <w:lvlText w:val="%4."/>
      <w:lvlJc w:val="left"/>
      <w:pPr>
        <w:tabs>
          <w:tab w:val="num" w:pos="900"/>
        </w:tabs>
        <w:ind w:left="900" w:hanging="360"/>
      </w:pPr>
    </w:lvl>
    <w:lvl w:ilvl="4" w:tplc="FFFFFFFF" w:tentative="1">
      <w:start w:val="1"/>
      <w:numFmt w:val="lowerLetter"/>
      <w:lvlText w:val="%5."/>
      <w:lvlJc w:val="left"/>
      <w:pPr>
        <w:tabs>
          <w:tab w:val="num" w:pos="1620"/>
        </w:tabs>
        <w:ind w:left="1620" w:hanging="360"/>
      </w:pPr>
    </w:lvl>
    <w:lvl w:ilvl="5" w:tplc="FFFFFFFF" w:tentative="1">
      <w:start w:val="1"/>
      <w:numFmt w:val="lowerRoman"/>
      <w:lvlText w:val="%6."/>
      <w:lvlJc w:val="right"/>
      <w:pPr>
        <w:tabs>
          <w:tab w:val="num" w:pos="2340"/>
        </w:tabs>
        <w:ind w:left="2340" w:hanging="180"/>
      </w:pPr>
    </w:lvl>
    <w:lvl w:ilvl="6" w:tplc="FFFFFFFF" w:tentative="1">
      <w:start w:val="1"/>
      <w:numFmt w:val="decimal"/>
      <w:lvlText w:val="%7."/>
      <w:lvlJc w:val="left"/>
      <w:pPr>
        <w:tabs>
          <w:tab w:val="num" w:pos="3060"/>
        </w:tabs>
        <w:ind w:left="3060" w:hanging="360"/>
      </w:pPr>
    </w:lvl>
    <w:lvl w:ilvl="7" w:tplc="FFFFFFFF" w:tentative="1">
      <w:start w:val="1"/>
      <w:numFmt w:val="lowerLetter"/>
      <w:lvlText w:val="%8."/>
      <w:lvlJc w:val="left"/>
      <w:pPr>
        <w:tabs>
          <w:tab w:val="num" w:pos="3780"/>
        </w:tabs>
        <w:ind w:left="3780" w:hanging="360"/>
      </w:pPr>
    </w:lvl>
    <w:lvl w:ilvl="8" w:tplc="FFFFFFFF" w:tentative="1">
      <w:start w:val="1"/>
      <w:numFmt w:val="lowerRoman"/>
      <w:lvlText w:val="%9."/>
      <w:lvlJc w:val="right"/>
      <w:pPr>
        <w:tabs>
          <w:tab w:val="num" w:pos="4500"/>
        </w:tabs>
        <w:ind w:left="4500" w:hanging="180"/>
      </w:pPr>
    </w:lvl>
  </w:abstractNum>
  <w:num w:numId="1">
    <w:abstractNumId w:val="6"/>
  </w:num>
  <w:num w:numId="2">
    <w:abstractNumId w:val="4"/>
  </w:num>
  <w:num w:numId="3">
    <w:abstractNumId w:val="5"/>
  </w:num>
  <w:num w:numId="4">
    <w:abstractNumId w:val="2"/>
  </w:num>
  <w:num w:numId="5">
    <w:abstractNumId w:val="0"/>
  </w:num>
  <w:num w:numId="6">
    <w:abstractNumId w:val="3"/>
  </w:num>
  <w:num w:numId="7">
    <w:abstractNumId w:val="1"/>
  </w:num>
</w:numbering>
</file>

<file path=word/settings.xml><?xml version="1.0" encoding="utf-8"?>
<w:settings xmlns:mc="http://schemas.openxmlformats.org/markup-compatibility/2006" xmlns:o="urn:schemas-microsoft-com:office:office" xmlns:r="http://schemas.openxmlformats.org/officeDocument/2006/relationships" xmlns:m="http://schemas.openxmlformats.org/officeDocument/2006/math" xmlns:v="urn:schemas-microsoft-com:vml" xmlns:w10="urn:schemas-microsoft-com:office:word" xmlns:w="http://schemas.openxmlformats.org/wordprocessingml/2006/main" xmlns:w14="http://schemas.microsoft.com/office/word/2010/wordml" xmlns:w15="http://schemas.microsoft.com/office/word/2012/wordml" xmlns:sl="http://schemas.openxmlformats.org/schemaLibrary/2006/main" mc:Ignorable="w14 w15">
  <w:zoom w:percent="100"/>
  <w:proofState w:spelling="clean"/>
  <w:defaultTabStop w:val="708"/>
  <w:hyphenationZone w:val="425"/>
  <w:characterSpacingControl w:val="doNotCompress"/>
  <w:compat>
    <w:compatSetting w:name="compatibilityMode" w:uri="http://schemas.microsoft.com/office/word" w:val="15"/>
    <w:compatSetting w:name="overrideTableStyleFontSizeAndJustification" w:uri="http://schemas.microsoft.com/office/word" w:val="1"/>
    <w:compatSetting w:name="enableOpenTypeFeatures" w:uri="http://schemas.microsoft.com/office/word" w:val="1"/>
    <w:compatSetting w:name="doNotFlipMirrorIndents" w:uri="http://schemas.microsoft.com/office/word" w:val="1"/>
    <w:compatSetting w:name="differentiateMultirowTableHeaders" w:uri="http://schemas.microsoft.com/office/word" w:val="1"/>
  </w:compat>
  <w:rsids>
    <w:rsidRoot w:val="00052CB8"/>
    <w:rsid w:val="00005F10"/>
    <w:rsid w:val="00052CB8"/>
  </w:rsids>
  <m:mathPr>
    <m:mathFont m:val="Cambria Math"/>
    <m:brkBin m:val="before"/>
    <m:brkBinSub m:val="--"/>
    <m:smallFrac m:val="0"/>
    <m:dispDef/>
    <m:lMargin m:val="0"/>
    <m:rMargin m:val="0"/>
    <m:defJc m:val="centerGroup"/>
    <m:wrapIndent m:val="1440"/>
    <m:intLim m:val="subSup"/>
    <m:naryLim m:val="undOvr"/>
  </m:mathPr>
  <w:themeFontLang w:val="pl-PL"/>
  <w:clrSchemeMapping w:bg1="light1" w:t1="dark1" w:bg2="light2" w:t2="dark2" w:accent1="accent1" w:accent2="accent2" w:accent3="accent3" w:accent4="accent4" w:accent5="accent5" w:accent6="accent6" w:hyperlink="hyperlink" w:followedHyperlink="followedHyperlink"/>
  <w:shapeDefaults>
    <o:shapedefaults v:ext="edit" spidmax="1026"/>
    <o:shapelayout v:ext="edit">
      <o:idmap v:ext="edit" data="1"/>
    </o:shapelayout>
  </w:shapeDefaults>
  <w:decimalSymbol w:val=","/>
  <w:listSeparator w:val=";"/>
  <w15:chartTrackingRefBased/>
  <w15:docId w15:val="{C27E8BC2-77A1-448C-9A03-AEF8C5BF1054}"/>
</w:settings>
</file>

<file path=word/styles.xml><?xml version="1.0" encoding="utf-8"?>
<w:styles xmlns:mc="http://schemas.openxmlformats.org/markup-compatibility/2006" xmlns:r="http://schemas.openxmlformats.org/officeDocument/2006/relationships" xmlns:w="http://schemas.openxmlformats.org/wordprocessingml/2006/main" xmlns:w14="http://schemas.microsoft.com/office/word/2010/wordml" xmlns:w15="http://schemas.microsoft.com/office/word/2012/wordml" mc:Ignorable="w14 w15">
  <w:docDefaults>
    <w:rPrDefault>
      <w:rPr>
        <w:rFonts w:asciiTheme="minorHAnsi" w:eastAsiaTheme="minorHAnsi" w:hAnsiTheme="minorHAnsi" w:cstheme="minorBidi"/>
        <w:sz w:val="22"/>
        <w:szCs w:val="22"/>
        <w:lang w:val="pl-PL" w:eastAsia="en-US" w:bidi="ar-SA"/>
      </w:rPr>
    </w:rPrDefault>
    <w:pPrDefault>
      <w:pPr>
        <w:spacing w:after="160" w:line="259" w:lineRule="auto"/>
      </w:pPr>
    </w:pPrDefault>
  </w:docDefaults>
  <w:latentStyles w:defLockedState="0" w:defUIPriority="99" w:defSemiHidden="0" w:defUnhideWhenUsed="0" w:defQFormat="0" w:count="371">
    <w:lsdException w:name="Normal" w:uiPriority="0" w:qFormat="1"/>
    <w:lsdException w:name="heading 1" w:uiPriority="9" w:qFormat="1"/>
    <w:lsdException w:name="heading 2" w:semiHidden="1" w:uiPriority="9" w:unhideWhenUsed="1" w:qFormat="1"/>
    <w:lsdException w:name="heading 3" w:semiHidden="1" w:uiPriority="9" w:unhideWhenUsed="1" w:qFormat="1"/>
    <w:lsdException w:name="heading 4" w:semiHidden="1" w:uiPriority="0" w:unhideWhenUsed="1" w:qFormat="1"/>
    <w:lsdException w:name="heading 5" w:semiHidden="1" w:uiPriority="9" w:unhideWhenUsed="1" w:qFormat="1"/>
    <w:lsdException w:name="heading 6" w:semiHidden="1" w:uiPriority="9" w:unhideWhenUsed="1" w:qFormat="1"/>
    <w:lsdException w:name="heading 7" w:semiHidden="1" w:uiPriority="9" w:unhideWhenUsed="1" w:qFormat="1"/>
    <w:lsdException w:name="heading 8" w:semiHidden="1" w:uiPriority="9" w:unhideWhenUsed="1" w:qFormat="1"/>
    <w:lsdException w:name="heading 9" w:semiHidden="1" w:uiPriority="9" w:unhideWhenUsed="1" w:qFormat="1"/>
    <w:lsdException w:name="index 1" w:semiHidden="1" w:unhideWhenUsed="1"/>
    <w:lsdException w:name="index 2" w:semiHidden="1" w:unhideWhenUsed="1"/>
    <w:lsdException w:name="index 3" w:semiHidden="1" w:unhideWhenUsed="1"/>
    <w:lsdException w:name="index 4" w:semiHidden="1" w:unhideWhenUsed="1"/>
    <w:lsdException w:name="index 5" w:semiHidden="1" w:unhideWhenUsed="1"/>
    <w:lsdException w:name="index 6" w:semiHidden="1" w:unhideWhenUsed="1"/>
    <w:lsdException w:name="index 7" w:semiHidden="1" w:unhideWhenUsed="1"/>
    <w:lsdException w:name="index 8" w:semiHidden="1" w:unhideWhenUsed="1"/>
    <w:lsdException w:name="index 9" w:semiHidden="1" w:unhideWhenUsed="1"/>
    <w:lsdException w:name="toc 1" w:semiHidden="1" w:uiPriority="39" w:unhideWhenUsed="1"/>
    <w:lsdException w:name="toc 2" w:semiHidden="1" w:uiPriority="39" w:unhideWhenUsed="1"/>
    <w:lsdException w:name="toc 3" w:semiHidden="1" w:uiPriority="39" w:unhideWhenUsed="1"/>
    <w:lsdException w:name="toc 4" w:semiHidden="1" w:uiPriority="39" w:unhideWhenUsed="1"/>
    <w:lsdException w:name="toc 5" w:semiHidden="1" w:uiPriority="39" w:unhideWhenUsed="1"/>
    <w:lsdException w:name="toc 6" w:semiHidden="1" w:uiPriority="39" w:unhideWhenUsed="1"/>
    <w:lsdException w:name="toc 7" w:semiHidden="1" w:uiPriority="39" w:unhideWhenUsed="1"/>
    <w:lsdException w:name="toc 8" w:semiHidden="1" w:uiPriority="39" w:unhideWhenUsed="1"/>
    <w:lsdException w:name="toc 9" w:semiHidden="1" w:uiPriority="39" w:unhideWhenUsed="1"/>
    <w:lsdException w:name="Normal Indent" w:semiHidden="1" w:unhideWhenUsed="1"/>
    <w:lsdException w:name="footnote text" w:semiHidden="1" w:unhideWhenUsed="1"/>
    <w:lsdException w:name="annotation text" w:semiHidden="1" w:unhideWhenUsed="1"/>
    <w:lsdException w:name="header" w:semiHidden="1" w:unhideWhenUsed="1"/>
    <w:lsdException w:name="footer" w:semiHidden="1" w:unhideWhenUsed="1"/>
    <w:lsdException w:name="index heading" w:semiHidden="1" w:unhideWhenUsed="1"/>
    <w:lsdException w:name="caption" w:semiHidden="1" w:uiPriority="35" w:unhideWhenUsed="1" w:qFormat="1"/>
    <w:lsdException w:name="table of figures" w:semiHidden="1" w:unhideWhenUsed="1"/>
    <w:lsdException w:name="envelope address" w:semiHidden="1" w:unhideWhenUsed="1"/>
    <w:lsdException w:name="envelope return" w:semiHidden="1" w:unhideWhenUsed="1"/>
    <w:lsdException w:name="footnote reference" w:semiHidden="1" w:unhideWhenUsed="1"/>
    <w:lsdException w:name="annotation reference" w:semiHidden="1" w:unhideWhenUsed="1"/>
    <w:lsdException w:name="line number" w:semiHidden="1" w:unhideWhenUsed="1"/>
    <w:lsdException w:name="page number" w:semiHidden="1" w:unhideWhenUsed="1"/>
    <w:lsdException w:name="endnote reference" w:semiHidden="1" w:unhideWhenUsed="1"/>
    <w:lsdException w:name="endnote text" w:semiHidden="1" w:unhideWhenUsed="1"/>
    <w:lsdException w:name="table of authorities" w:semiHidden="1" w:unhideWhenUsed="1"/>
    <w:lsdException w:name="macro" w:semiHidden="1" w:unhideWhenUsed="1"/>
    <w:lsdException w:name="toa heading" w:semiHidden="1" w:unhideWhenUsed="1"/>
    <w:lsdException w:name="List" w:semiHidden="1" w:unhideWhenUsed="1"/>
    <w:lsdException w:name="List Bullet" w:semiHidden="1" w:unhideWhenUsed="1"/>
    <w:lsdException w:name="List Number" w:semiHidden="1" w:unhideWhenUsed="1"/>
    <w:lsdException w:name="List 2" w:semiHidden="1" w:unhideWhenUsed="1"/>
    <w:lsdException w:name="List 3" w:semiHidden="1" w:unhideWhenUsed="1"/>
    <w:lsdException w:name="List 4" w:semiHidden="1" w:unhideWhenUsed="1"/>
    <w:lsdException w:name="List 5" w:semiHidden="1" w:unhideWhenUsed="1"/>
    <w:lsdException w:name="List Bullet 2" w:semiHidden="1" w:unhideWhenUsed="1"/>
    <w:lsdException w:name="List Bullet 3" w:semiHidden="1" w:unhideWhenUsed="1"/>
    <w:lsdException w:name="List Bullet 4" w:semiHidden="1" w:unhideWhenUsed="1"/>
    <w:lsdException w:name="List Bullet 5" w:semiHidden="1" w:unhideWhenUsed="1"/>
    <w:lsdException w:name="List Number 2" w:semiHidden="1" w:unhideWhenUsed="1"/>
    <w:lsdException w:name="List Number 3" w:semiHidden="1" w:unhideWhenUsed="1"/>
    <w:lsdException w:name="List Number 4" w:semiHidden="1" w:unhideWhenUsed="1"/>
    <w:lsdException w:name="List Number 5" w:semiHidden="1" w:unhideWhenUsed="1"/>
    <w:lsdException w:name="Title" w:uiPriority="10" w:qFormat="1"/>
    <w:lsdException w:name="Closing" w:semiHidden="1" w:unhideWhenUsed="1"/>
    <w:lsdException w:name="Signature" w:semiHidden="1" w:unhideWhenUsed="1"/>
    <w:lsdException w:name="Default Paragraph Font" w:semiHidden="1" w:uiPriority="1" w:unhideWhenUsed="1"/>
    <w:lsdException w:name="Body Text" w:semiHidden="1" w:unhideWhenUsed="1"/>
    <w:lsdException w:name="Body Text Indent" w:semiHidden="1" w:unhideWhenUsed="1"/>
    <w:lsdException w:name="List Continue" w:semiHidden="1" w:unhideWhenUsed="1"/>
    <w:lsdException w:name="List Continue 2" w:semiHidden="1" w:unhideWhenUsed="1"/>
    <w:lsdException w:name="List Continue 3" w:semiHidden="1" w:unhideWhenUsed="1"/>
    <w:lsdException w:name="List Continue 4" w:semiHidden="1" w:unhideWhenUsed="1"/>
    <w:lsdException w:name="List Continue 5" w:semiHidden="1" w:unhideWhenUsed="1"/>
    <w:lsdException w:name="Message Header" w:semiHidden="1" w:unhideWhenUsed="1"/>
    <w:lsdException w:name="Subtitle" w:uiPriority="11" w:qFormat="1"/>
    <w:lsdException w:name="Salutation" w:semiHidden="1" w:unhideWhenUsed="1"/>
    <w:lsdException w:name="Date" w:semiHidden="1" w:unhideWhenUsed="1"/>
    <w:lsdException w:name="Body Text First Indent" w:semiHidden="1" w:unhideWhenUsed="1"/>
    <w:lsdException w:name="Body Text First Indent 2" w:semiHidden="1" w:unhideWhenUsed="1"/>
    <w:lsdException w:name="Note Heading" w:semiHidden="1" w:unhideWhenUsed="1"/>
    <w:lsdException w:name="Body Text 2" w:semiHidden="1" w:unhideWhenUsed="1"/>
    <w:lsdException w:name="Body Text 3" w:semiHidden="1" w:unhideWhenUsed="1"/>
    <w:lsdException w:name="Body Text Indent 2" w:semiHidden="1" w:unhideWhenUsed="1"/>
    <w:lsdException w:name="Body Text Indent 3" w:semiHidden="1" w:unhideWhenUsed="1"/>
    <w:lsdException w:name="Block Text" w:semiHidden="1" w:unhideWhenUsed="1"/>
    <w:lsdException w:name="Hyperlink" w:semiHidden="1" w:unhideWhenUsed="1"/>
    <w:lsdException w:name="FollowedHyperlink" w:semiHidden="1" w:unhideWhenUsed="1"/>
    <w:lsdException w:name="Strong" w:uiPriority="22" w:qFormat="1"/>
    <w:lsdException w:name="Emphasis" w:uiPriority="20" w:qFormat="1"/>
    <w:lsdException w:name="Document Map" w:semiHidden="1" w:unhideWhenUsed="1"/>
    <w:lsdException w:name="Plain Text" w:semiHidden="1" w:unhideWhenUsed="1"/>
    <w:lsdException w:name="E-mail Signature" w:semiHidden="1" w:unhideWhenUsed="1"/>
    <w:lsdException w:name="HTML Top of Form" w:semiHidden="1" w:unhideWhenUsed="1"/>
    <w:lsdException w:name="HTML Bottom of Form" w:semiHidden="1" w:unhideWhenUsed="1"/>
    <w:lsdException w:name="Normal (Web)" w:semiHidden="1" w:unhideWhenUsed="1"/>
    <w:lsdException w:name="HTML Acronym" w:semiHidden="1" w:unhideWhenUsed="1"/>
    <w:lsdException w:name="HTML Address" w:semiHidden="1" w:unhideWhenUsed="1"/>
    <w:lsdException w:name="HTML Cite" w:semiHidden="1" w:unhideWhenUsed="1"/>
    <w:lsdException w:name="HTML Code" w:semiHidden="1" w:unhideWhenUsed="1"/>
    <w:lsdException w:name="HTML Definition" w:semiHidden="1" w:unhideWhenUsed="1"/>
    <w:lsdException w:name="HTML Keyboard" w:semiHidden="1" w:unhideWhenUsed="1"/>
    <w:lsdException w:name="HTML Preformatted" w:semiHidden="1" w:unhideWhenUsed="1"/>
    <w:lsdException w:name="HTML Sample" w:semiHidden="1" w:unhideWhenUsed="1"/>
    <w:lsdException w:name="HTML Typewriter" w:semiHidden="1" w:unhideWhenUsed="1"/>
    <w:lsdException w:name="HTML Variable" w:semiHidden="1" w:unhideWhenUsed="1"/>
    <w:lsdException w:name="Normal Table" w:semiHidden="1" w:unhideWhenUsed="1"/>
    <w:lsdException w:name="annotation subject" w:semiHidden="1" w:unhideWhenUsed="1"/>
    <w:lsdException w:name="No List" w:semiHidden="1" w:unhideWhenUsed="1"/>
    <w:lsdException w:name="Outline List 1" w:semiHidden="1" w:unhideWhenUsed="1"/>
    <w:lsdException w:name="Outline List 2" w:semiHidden="1" w:unhideWhenUsed="1"/>
    <w:lsdException w:name="Outline List 3" w:semiHidden="1" w:unhideWhenUsed="1"/>
    <w:lsdException w:name="Table Simple 1" w:semiHidden="1" w:unhideWhenUsed="1"/>
    <w:lsdException w:name="Table Simple 2" w:semiHidden="1" w:unhideWhenUsed="1"/>
    <w:lsdException w:name="Table Simple 3" w:semiHidden="1" w:unhideWhenUsed="1"/>
    <w:lsdException w:name="Table Classic 1" w:semiHidden="1" w:unhideWhenUsed="1"/>
    <w:lsdException w:name="Table Classic 2" w:semiHidden="1" w:unhideWhenUsed="1"/>
    <w:lsdException w:name="Table Classic 3" w:semiHidden="1" w:unhideWhenUsed="1"/>
    <w:lsdException w:name="Table Classic 4" w:semiHidden="1" w:unhideWhenUsed="1"/>
    <w:lsdException w:name="Table Colorful 1" w:semiHidden="1" w:unhideWhenUsed="1"/>
    <w:lsdException w:name="Table Colorful 2" w:semiHidden="1" w:unhideWhenUsed="1"/>
    <w:lsdException w:name="Table Colorful 3" w:semiHidden="1" w:unhideWhenUsed="1"/>
    <w:lsdException w:name="Table Columns 1" w:semiHidden="1" w:unhideWhenUsed="1"/>
    <w:lsdException w:name="Table Columns 2" w:semiHidden="1" w:unhideWhenUsed="1"/>
    <w:lsdException w:name="Table Columns 3" w:semiHidden="1" w:unhideWhenUsed="1"/>
    <w:lsdException w:name="Table Columns 4" w:semiHidden="1" w:unhideWhenUsed="1"/>
    <w:lsdException w:name="Table Columns 5" w:semiHidden="1" w:unhideWhenUsed="1"/>
    <w:lsdException w:name="Table Grid 1" w:semiHidden="1" w:unhideWhenUsed="1"/>
    <w:lsdException w:name="Table Grid 2" w:semiHidden="1" w:unhideWhenUsed="1"/>
    <w:lsdException w:name="Table Grid 3" w:semiHidden="1" w:unhideWhenUsed="1"/>
    <w:lsdException w:name="Table Grid 4" w:semiHidden="1" w:unhideWhenUsed="1"/>
    <w:lsdException w:name="Table Grid 5" w:semiHidden="1" w:unhideWhenUsed="1"/>
    <w:lsdException w:name="Table Grid 6" w:semiHidden="1" w:unhideWhenUsed="1"/>
    <w:lsdException w:name="Table Grid 7" w:semiHidden="1" w:unhideWhenUsed="1"/>
    <w:lsdException w:name="Table Grid 8" w:semiHidden="1" w:unhideWhenUsed="1"/>
    <w:lsdException w:name="Table List 1" w:semiHidden="1" w:unhideWhenUsed="1"/>
    <w:lsdException w:name="Table List 2" w:semiHidden="1" w:unhideWhenUsed="1"/>
    <w:lsdException w:name="Table List 3" w:semiHidden="1" w:unhideWhenUsed="1"/>
    <w:lsdException w:name="Table List 4" w:semiHidden="1" w:unhideWhenUsed="1"/>
    <w:lsdException w:name="Table List 5" w:semiHidden="1" w:unhideWhenUsed="1"/>
    <w:lsdException w:name="Table List 6" w:semiHidden="1" w:unhideWhenUsed="1"/>
    <w:lsdException w:name="Table List 7" w:semiHidden="1" w:unhideWhenUsed="1"/>
    <w:lsdException w:name="Table List 8" w:semiHidden="1" w:unhideWhenUsed="1"/>
    <w:lsdException w:name="Table 3D effects 1" w:semiHidden="1" w:unhideWhenUsed="1"/>
    <w:lsdException w:name="Table 3D effects 2" w:semiHidden="1" w:unhideWhenUsed="1"/>
    <w:lsdException w:name="Table 3D effects 3" w:semiHidden="1" w:unhideWhenUsed="1"/>
    <w:lsdException w:name="Table Contemporary" w:semiHidden="1" w:unhideWhenUsed="1"/>
    <w:lsdException w:name="Table Elegant" w:semiHidden="1" w:unhideWhenUsed="1"/>
    <w:lsdException w:name="Table Professional" w:semiHidden="1" w:unhideWhenUsed="1"/>
    <w:lsdException w:name="Table Subtle 1" w:semiHidden="1" w:unhideWhenUsed="1"/>
    <w:lsdException w:name="Table Subtle 2" w:semiHidden="1" w:unhideWhenUsed="1"/>
    <w:lsdException w:name="Table Web 1" w:semiHidden="1" w:unhideWhenUsed="1"/>
    <w:lsdException w:name="Table Web 2" w:semiHidden="1" w:unhideWhenUsed="1"/>
    <w:lsdException w:name="Table Web 3" w:semiHidden="1" w:unhideWhenUsed="1"/>
    <w:lsdException w:name="Balloon Text" w:semiHidden="1" w:unhideWhenUsed="1"/>
    <w:lsdException w:name="Table Grid" w:uiPriority="39"/>
    <w:lsdException w:name="Table Theme" w:semiHidden="1" w:unhideWhenUsed="1"/>
    <w:lsdException w:name="Placeholder Text" w:semiHidden="1"/>
    <w:lsdException w:name="No Spacing" w:uiPriority="1" w:qFormat="1"/>
    <w:lsdException w:name="Light Shading" w:uiPriority="60"/>
    <w:lsdException w:name="Light List" w:uiPriority="61"/>
    <w:lsdException w:name="Light Grid" w:uiPriority="62"/>
    <w:lsdException w:name="Medium Shading 1" w:uiPriority="63"/>
    <w:lsdException w:name="Medium Shading 2" w:uiPriority="64"/>
    <w:lsdException w:name="Medium List 1" w:uiPriority="65"/>
    <w:lsdException w:name="Medium List 2" w:uiPriority="66"/>
    <w:lsdException w:name="Medium Grid 1" w:uiPriority="67"/>
    <w:lsdException w:name="Medium Grid 2" w:uiPriority="68"/>
    <w:lsdException w:name="Medium Grid 3" w:uiPriority="69"/>
    <w:lsdException w:name="Dark List" w:uiPriority="70"/>
    <w:lsdException w:name="Colorful Shading" w:uiPriority="71"/>
    <w:lsdException w:name="Colorful List" w:uiPriority="72"/>
    <w:lsdException w:name="Colorful Grid" w:uiPriority="73"/>
    <w:lsdException w:name="Light Shading Accent 1" w:uiPriority="60"/>
    <w:lsdException w:name="Light List Accent 1" w:uiPriority="61"/>
    <w:lsdException w:name="Light Grid Accent 1" w:uiPriority="62"/>
    <w:lsdException w:name="Medium Shading 1 Accent 1" w:uiPriority="63"/>
    <w:lsdException w:name="Medium Shading 2 Accent 1" w:uiPriority="64"/>
    <w:lsdException w:name="Medium List 1 Accent 1" w:uiPriority="65"/>
    <w:lsdException w:name="Revision" w:semiHidden="1"/>
    <w:lsdException w:name="List Paragraph" w:uiPriority="34" w:qFormat="1"/>
    <w:lsdException w:name="Quote" w:uiPriority="29" w:qFormat="1"/>
    <w:lsdException w:name="Intense Quote" w:uiPriority="30" w:qFormat="1"/>
    <w:lsdException w:name="Medium List 2 Accent 1" w:uiPriority="66"/>
    <w:lsdException w:name="Medium Grid 1 Accent 1" w:uiPriority="67"/>
    <w:lsdException w:name="Medium Grid 2 Accent 1" w:uiPriority="68"/>
    <w:lsdException w:name="Medium Grid 3 Accent 1" w:uiPriority="69"/>
    <w:lsdException w:name="Dark List Accent 1" w:uiPriority="70"/>
    <w:lsdException w:name="Colorful Shading Accent 1" w:uiPriority="71"/>
    <w:lsdException w:name="Colorful List Accent 1" w:uiPriority="72"/>
    <w:lsdException w:name="Colorful Grid Accent 1" w:uiPriority="73"/>
    <w:lsdException w:name="Light Shading Accent 2" w:uiPriority="60"/>
    <w:lsdException w:name="Light List Accent 2" w:uiPriority="61"/>
    <w:lsdException w:name="Light Grid Accent 2" w:uiPriority="62"/>
    <w:lsdException w:name="Medium Shading 1 Accent 2" w:uiPriority="63"/>
    <w:lsdException w:name="Medium Shading 2 Accent 2" w:uiPriority="64"/>
    <w:lsdException w:name="Medium List 1 Accent 2" w:uiPriority="65"/>
    <w:lsdException w:name="Medium List 2 Accent 2" w:uiPriority="66"/>
    <w:lsdException w:name="Medium Grid 1 Accent 2" w:uiPriority="67"/>
    <w:lsdException w:name="Medium Grid 2 Accent 2" w:uiPriority="68"/>
    <w:lsdException w:name="Medium Grid 3 Accent 2" w:uiPriority="69"/>
    <w:lsdException w:name="Dark List Accent 2" w:uiPriority="70"/>
    <w:lsdException w:name="Colorful Shading Accent 2" w:uiPriority="71"/>
    <w:lsdException w:name="Colorful List Accent 2" w:uiPriority="72"/>
    <w:lsdException w:name="Colorful Grid Accent 2" w:uiPriority="73"/>
    <w:lsdException w:name="Light Shading Accent 3" w:uiPriority="60"/>
    <w:lsdException w:name="Light List Accent 3" w:uiPriority="61"/>
    <w:lsdException w:name="Light Grid Accent 3" w:uiPriority="62"/>
    <w:lsdException w:name="Medium Shading 1 Accent 3" w:uiPriority="63"/>
    <w:lsdException w:name="Medium Shading 2 Accent 3" w:uiPriority="64"/>
    <w:lsdException w:name="Medium List 1 Accent 3" w:uiPriority="65"/>
    <w:lsdException w:name="Medium List 2 Accent 3" w:uiPriority="66"/>
    <w:lsdException w:name="Medium Grid 1 Accent 3" w:uiPriority="67"/>
    <w:lsdException w:name="Medium Grid 2 Accent 3" w:uiPriority="68"/>
    <w:lsdException w:name="Medium Grid 3 Accent 3" w:uiPriority="69"/>
    <w:lsdException w:name="Dark List Accent 3" w:uiPriority="70"/>
    <w:lsdException w:name="Colorful Shading Accent 3" w:uiPriority="71"/>
    <w:lsdException w:name="Colorful List Accent 3" w:uiPriority="72"/>
    <w:lsdException w:name="Colorful Grid Accent 3" w:uiPriority="73"/>
    <w:lsdException w:name="Light Shading Accent 4" w:uiPriority="60"/>
    <w:lsdException w:name="Light List Accent 4" w:uiPriority="61"/>
    <w:lsdException w:name="Light Grid Accent 4" w:uiPriority="62"/>
    <w:lsdException w:name="Medium Shading 1 Accent 4" w:uiPriority="63"/>
    <w:lsdException w:name="Medium Shading 2 Accent 4" w:uiPriority="64"/>
    <w:lsdException w:name="Medium List 1 Accent 4" w:uiPriority="65"/>
    <w:lsdException w:name="Medium List 2 Accent 4" w:uiPriority="66"/>
    <w:lsdException w:name="Medium Grid 1 Accent 4" w:uiPriority="67"/>
    <w:lsdException w:name="Medium Grid 2 Accent 4" w:uiPriority="68"/>
    <w:lsdException w:name="Medium Grid 3 Accent 4" w:uiPriority="69"/>
    <w:lsdException w:name="Dark List Accent 4" w:uiPriority="70"/>
    <w:lsdException w:name="Colorful Shading Accent 4" w:uiPriority="71"/>
    <w:lsdException w:name="Colorful List Accent 4" w:uiPriority="72"/>
    <w:lsdException w:name="Colorful Grid Accent 4" w:uiPriority="73"/>
    <w:lsdException w:name="Light Shading Accent 5" w:uiPriority="60"/>
    <w:lsdException w:name="Light List Accent 5" w:uiPriority="61"/>
    <w:lsdException w:name="Light Grid Accent 5" w:uiPriority="62"/>
    <w:lsdException w:name="Medium Shading 1 Accent 5" w:uiPriority="63"/>
    <w:lsdException w:name="Medium Shading 2 Accent 5" w:uiPriority="64"/>
    <w:lsdException w:name="Medium List 1 Accent 5" w:uiPriority="65"/>
    <w:lsdException w:name="Medium List 2 Accent 5" w:uiPriority="66"/>
    <w:lsdException w:name="Medium Grid 1 Accent 5" w:uiPriority="67"/>
    <w:lsdException w:name="Medium Grid 2 Accent 5" w:uiPriority="68"/>
    <w:lsdException w:name="Medium Grid 3 Accent 5" w:uiPriority="69"/>
    <w:lsdException w:name="Dark List Accent 5" w:uiPriority="70"/>
    <w:lsdException w:name="Colorful Shading Accent 5" w:uiPriority="71"/>
    <w:lsdException w:name="Colorful List Accent 5" w:uiPriority="72"/>
    <w:lsdException w:name="Colorful Grid Accent 5" w:uiPriority="73"/>
    <w:lsdException w:name="Light Shading Accent 6" w:uiPriority="60"/>
    <w:lsdException w:name="Light List Accent 6" w:uiPriority="61"/>
    <w:lsdException w:name="Light Grid Accent 6" w:uiPriority="62"/>
    <w:lsdException w:name="Medium Shading 1 Accent 6" w:uiPriority="63"/>
    <w:lsdException w:name="Medium Shading 2 Accent 6" w:uiPriority="64"/>
    <w:lsdException w:name="Medium List 1 Accent 6" w:uiPriority="65"/>
    <w:lsdException w:name="Medium List 2 Accent 6" w:uiPriority="66"/>
    <w:lsdException w:name="Medium Grid 1 Accent 6" w:uiPriority="67"/>
    <w:lsdException w:name="Medium Grid 2 Accent 6" w:uiPriority="68"/>
    <w:lsdException w:name="Medium Grid 3 Accent 6" w:uiPriority="69"/>
    <w:lsdException w:name="Dark List Accent 6" w:uiPriority="70"/>
    <w:lsdException w:name="Colorful Shading Accent 6" w:uiPriority="71"/>
    <w:lsdException w:name="Colorful List Accent 6" w:uiPriority="72"/>
    <w:lsdException w:name="Colorful Grid Accent 6" w:uiPriority="73"/>
    <w:lsdException w:name="Subtle Emphasis" w:uiPriority="19" w:qFormat="1"/>
    <w:lsdException w:name="Intense Emphasis" w:uiPriority="21" w:qFormat="1"/>
    <w:lsdException w:name="Subtle Reference" w:uiPriority="31" w:qFormat="1"/>
    <w:lsdException w:name="Intense Reference" w:uiPriority="32" w:qFormat="1"/>
    <w:lsdException w:name="Book Title" w:uiPriority="33" w:qFormat="1"/>
    <w:lsdException w:name="Bibliography" w:semiHidden="1" w:uiPriority="37" w:unhideWhenUsed="1"/>
    <w:lsdException w:name="TOC Heading" w:semiHidden="1" w:uiPriority="39" w:unhideWhenUsed="1" w:qFormat="1"/>
    <w:lsdException w:name="Plain Table 1" w:uiPriority="41"/>
    <w:lsdException w:name="Plain Table 2" w:uiPriority="42"/>
    <w:lsdException w:name="Plain Table 3" w:uiPriority="43"/>
    <w:lsdException w:name="Plain Table 4" w:uiPriority="44"/>
    <w:lsdException w:name="Plain Table 5" w:uiPriority="45"/>
    <w:lsdException w:name="Grid Table Light" w:uiPriority="40"/>
    <w:lsdException w:name="Grid Table 1 Light" w:uiPriority="46"/>
    <w:lsdException w:name="Grid Table 2" w:uiPriority="47"/>
    <w:lsdException w:name="Grid Table 3" w:uiPriority="48"/>
    <w:lsdException w:name="Grid Table 4" w:uiPriority="49"/>
    <w:lsdException w:name="Grid Table 5 Dark" w:uiPriority="50"/>
    <w:lsdException w:name="Grid Table 6 Colorful" w:uiPriority="51"/>
    <w:lsdException w:name="Grid Table 7 Colorful" w:uiPriority="52"/>
    <w:lsdException w:name="Grid Table 1 Light Accent 1" w:uiPriority="46"/>
    <w:lsdException w:name="Grid Table 2 Accent 1" w:uiPriority="47"/>
    <w:lsdException w:name="Grid Table 3 Accent 1" w:uiPriority="48"/>
    <w:lsdException w:name="Grid Table 4 Accent 1" w:uiPriority="49"/>
    <w:lsdException w:name="Grid Table 5 Dark Accent 1" w:uiPriority="50"/>
    <w:lsdException w:name="Grid Table 6 Colorful Accent 1" w:uiPriority="51"/>
    <w:lsdException w:name="Grid Table 7 Colorful Accent 1" w:uiPriority="52"/>
    <w:lsdException w:name="Grid Table 1 Light Accent 2" w:uiPriority="46"/>
    <w:lsdException w:name="Grid Table 2 Accent 2" w:uiPriority="47"/>
    <w:lsdException w:name="Grid Table 3 Accent 2" w:uiPriority="48"/>
    <w:lsdException w:name="Grid Table 4 Accent 2" w:uiPriority="49"/>
    <w:lsdException w:name="Grid Table 5 Dark Accent 2" w:uiPriority="50"/>
    <w:lsdException w:name="Grid Table 6 Colorful Accent 2" w:uiPriority="51"/>
    <w:lsdException w:name="Grid Table 7 Colorful Accent 2" w:uiPriority="52"/>
    <w:lsdException w:name="Grid Table 1 Light Accent 3" w:uiPriority="46"/>
    <w:lsdException w:name="Grid Table 2 Accent 3" w:uiPriority="47"/>
    <w:lsdException w:name="Grid Table 3 Accent 3" w:uiPriority="48"/>
    <w:lsdException w:name="Grid Table 4 Accent 3" w:uiPriority="49"/>
    <w:lsdException w:name="Grid Table 5 Dark Accent 3" w:uiPriority="50"/>
    <w:lsdException w:name="Grid Table 6 Colorful Accent 3" w:uiPriority="51"/>
    <w:lsdException w:name="Grid Table 7 Colorful Accent 3" w:uiPriority="52"/>
    <w:lsdException w:name="Grid Table 1 Light Accent 4" w:uiPriority="46"/>
    <w:lsdException w:name="Grid Table 2 Accent 4" w:uiPriority="47"/>
    <w:lsdException w:name="Grid Table 3 Accent 4" w:uiPriority="48"/>
    <w:lsdException w:name="Grid Table 4 Accent 4" w:uiPriority="49"/>
    <w:lsdException w:name="Grid Table 5 Dark Accent 4" w:uiPriority="50"/>
    <w:lsdException w:name="Grid Table 6 Colorful Accent 4" w:uiPriority="51"/>
    <w:lsdException w:name="Grid Table 7 Colorful Accent 4" w:uiPriority="52"/>
    <w:lsdException w:name="Grid Table 1 Light Accent 5" w:uiPriority="46"/>
    <w:lsdException w:name="Grid Table 2 Accent 5" w:uiPriority="47"/>
    <w:lsdException w:name="Grid Table 3 Accent 5" w:uiPriority="48"/>
    <w:lsdException w:name="Grid Table 4 Accent 5" w:uiPriority="49"/>
    <w:lsdException w:name="Grid Table 5 Dark Accent 5" w:uiPriority="50"/>
    <w:lsdException w:name="Grid Table 6 Colorful Accent 5" w:uiPriority="51"/>
    <w:lsdException w:name="Grid Table 7 Colorful Accent 5" w:uiPriority="52"/>
    <w:lsdException w:name="Grid Table 1 Light Accent 6" w:uiPriority="46"/>
    <w:lsdException w:name="Grid Table 2 Accent 6" w:uiPriority="47"/>
    <w:lsdException w:name="Grid Table 3 Accent 6" w:uiPriority="48"/>
    <w:lsdException w:name="Grid Table 4 Accent 6" w:uiPriority="49"/>
    <w:lsdException w:name="Grid Table 5 Dark Accent 6" w:uiPriority="50"/>
    <w:lsdException w:name="Grid Table 6 Colorful Accent 6" w:uiPriority="51"/>
    <w:lsdException w:name="Grid Table 7 Colorful Accent 6" w:uiPriority="52"/>
    <w:lsdException w:name="List Table 1 Light" w:uiPriority="46"/>
    <w:lsdException w:name="List Table 2" w:uiPriority="47"/>
    <w:lsdException w:name="List Table 3" w:uiPriority="48"/>
    <w:lsdException w:name="List Table 4" w:uiPriority="49"/>
    <w:lsdException w:name="List Table 5 Dark" w:uiPriority="50"/>
    <w:lsdException w:name="List Table 6 Colorful" w:uiPriority="51"/>
    <w:lsdException w:name="List Table 7 Colorful" w:uiPriority="52"/>
    <w:lsdException w:name="List Table 1 Light Accent 1" w:uiPriority="46"/>
    <w:lsdException w:name="List Table 2 Accent 1" w:uiPriority="47"/>
    <w:lsdException w:name="List Table 3 Accent 1" w:uiPriority="48"/>
    <w:lsdException w:name="List Table 4 Accent 1" w:uiPriority="49"/>
    <w:lsdException w:name="List Table 5 Dark Accent 1" w:uiPriority="50"/>
    <w:lsdException w:name="List Table 6 Colorful Accent 1" w:uiPriority="51"/>
    <w:lsdException w:name="List Table 7 Colorful Accent 1" w:uiPriority="52"/>
    <w:lsdException w:name="List Table 1 Light Accent 2" w:uiPriority="46"/>
    <w:lsdException w:name="List Table 2 Accent 2" w:uiPriority="47"/>
    <w:lsdException w:name="List Table 3 Accent 2" w:uiPriority="48"/>
    <w:lsdException w:name="List Table 4 Accent 2" w:uiPriority="49"/>
    <w:lsdException w:name="List Table 5 Dark Accent 2" w:uiPriority="50"/>
    <w:lsdException w:name="List Table 6 Colorful Accent 2" w:uiPriority="51"/>
    <w:lsdException w:name="List Table 7 Colorful Accent 2" w:uiPriority="52"/>
    <w:lsdException w:name="List Table 1 Light Accent 3" w:uiPriority="46"/>
    <w:lsdException w:name="List Table 2 Accent 3" w:uiPriority="47"/>
    <w:lsdException w:name="List Table 3 Accent 3" w:uiPriority="48"/>
    <w:lsdException w:name="List Table 4 Accent 3" w:uiPriority="49"/>
    <w:lsdException w:name="List Table 5 Dark Accent 3" w:uiPriority="50"/>
    <w:lsdException w:name="List Table 6 Colorful Accent 3" w:uiPriority="51"/>
    <w:lsdException w:name="List Table 7 Colorful Accent 3" w:uiPriority="52"/>
    <w:lsdException w:name="List Table 1 Light Accent 4" w:uiPriority="46"/>
    <w:lsdException w:name="List Table 2 Accent 4" w:uiPriority="47"/>
    <w:lsdException w:name="List Table 3 Accent 4" w:uiPriority="48"/>
    <w:lsdException w:name="List Table 4 Accent 4" w:uiPriority="49"/>
    <w:lsdException w:name="List Table 5 Dark Accent 4" w:uiPriority="50"/>
    <w:lsdException w:name="List Table 6 Colorful Accent 4" w:uiPriority="51"/>
    <w:lsdException w:name="List Table 7 Colorful Accent 4" w:uiPriority="52"/>
    <w:lsdException w:name="List Table 1 Light Accent 5" w:uiPriority="46"/>
    <w:lsdException w:name="List Table 2 Accent 5" w:uiPriority="47"/>
    <w:lsdException w:name="List Table 3 Accent 5" w:uiPriority="48"/>
    <w:lsdException w:name="List Table 4 Accent 5" w:uiPriority="49"/>
    <w:lsdException w:name="List Table 5 Dark Accent 5" w:uiPriority="50"/>
    <w:lsdException w:name="List Table 6 Colorful Accent 5" w:uiPriority="51"/>
    <w:lsdException w:name="List Table 7 Colorful Accent 5" w:uiPriority="52"/>
    <w:lsdException w:name="List Table 1 Light Accent 6" w:uiPriority="46"/>
    <w:lsdException w:name="List Table 2 Accent 6" w:uiPriority="47"/>
    <w:lsdException w:name="List Table 3 Accent 6" w:uiPriority="48"/>
    <w:lsdException w:name="List Table 4 Accent 6" w:uiPriority="49"/>
    <w:lsdException w:name="List Table 5 Dark Accent 6" w:uiPriority="50"/>
    <w:lsdException w:name="List Table 6 Colorful Accent 6" w:uiPriority="51"/>
    <w:lsdException w:name="List Table 7 Colorful Accent 6" w:uiPriority="52"/>
  </w:latentStyles>
  <w:style w:type="paragraph" w:default="1" w:styleId="Normalny">
    <w:name w:val="Normal"/>
    <w:qFormat/>
    <w:rsid w:val="00052CB8"/>
    <w:pPr>
      <w:spacing w:after="0" w:line="240" w:lineRule="auto"/>
    </w:pPr>
    <w:rPr>
      <w:rFonts w:ascii="Times New Roman" w:eastAsia="Times New Roman" w:hAnsi="Times New Roman" w:cs="Times New Roman"/>
      <w:sz w:val="24"/>
      <w:szCs w:val="24"/>
      <w:lang w:eastAsia="pl-PL"/>
    </w:rPr>
  </w:style>
  <w:style w:type="paragraph" w:styleId="Nagwek4">
    <w:name w:val="heading 4"/>
    <w:basedOn w:val="Normalny"/>
    <w:next w:val="Normalny"/>
    <w:link w:val="Nagwek4Znak"/>
    <w:semiHidden/>
    <w:unhideWhenUsed/>
    <w:qFormat/>
    <w:rsid w:val="00052CB8"/>
    <w:pPr>
      <w:keepNext/>
      <w:spacing w:before="240" w:after="60"/>
      <w:outlineLvl w:val="3"/>
    </w:pPr>
    <w:rPr>
      <w:rFonts w:ascii="Calibri" w:hAnsi="Calibri"/>
      <w:b/>
      <w:bCs/>
      <w:sz w:val="28"/>
      <w:szCs w:val="28"/>
    </w:rPr>
  </w:style>
  <w:style w:type="character" w:default="1" w:styleId="Domylnaczcionkaakapitu">
    <w:name w:val="Default Paragraph Font"/>
    <w:uiPriority w:val="1"/>
    <w:semiHidden/>
    <w:unhideWhenUsed/>
  </w:style>
  <w:style w:type="table" w:default="1" w:styleId="Standardowy">
    <w:name w:val="Normal Table"/>
    <w:uiPriority w:val="99"/>
    <w:semiHidden/>
    <w:unhideWhenUsed/>
    <w:tblPr>
      <w:tblInd w:w="0" w:type="dxa"/>
      <w:tblCellMar>
        <w:top w:w="0" w:type="dxa"/>
        <w:left w:w="108" w:type="dxa"/>
        <w:bottom w:w="0" w:type="dxa"/>
        <w:right w:w="108" w:type="dxa"/>
      </w:tblCellMar>
    </w:tblPr>
  </w:style>
  <w:style w:type="numbering" w:default="1" w:styleId="Bezlisty">
    <w:name w:val="No List"/>
    <w:uiPriority w:val="99"/>
    <w:semiHidden/>
    <w:unhideWhenUsed/>
  </w:style>
  <w:style w:type="character" w:customStyle="1" w:styleId="Nagwek4Znak">
    <w:name w:val="Nagłówek 4 Znak"/>
    <w:basedOn w:val="Domylnaczcionkaakapitu"/>
    <w:link w:val="Nagwek4"/>
    <w:semiHidden/>
    <w:rsid w:val="00052CB8"/>
    <w:rPr>
      <w:rFonts w:ascii="Calibri" w:eastAsia="Times New Roman" w:hAnsi="Calibri" w:cs="Times New Roman"/>
      <w:b/>
      <w:bCs/>
      <w:sz w:val="28"/>
      <w:szCs w:val="28"/>
      <w:lang w:eastAsia="pl-PL"/>
    </w:rPr>
  </w:style>
</w:styles>
</file>

<file path=word/webSettings.xml><?xml version="1.0" encoding="utf-8"?>
<w:webSettings xmlns:mc="http://schemas.openxmlformats.org/markup-compatibility/2006" xmlns:r="http://schemas.openxmlformats.org/officeDocument/2006/relationships" xmlns:w="http://schemas.openxmlformats.org/wordprocessingml/2006/main" xmlns:w14="http://schemas.microsoft.com/office/word/2010/wordml" xmlns:w15="http://schemas.microsoft.com/office/word/2012/wordml" mc:Ignorable="w14 w15">
  <w:optimizeForBrowser/>
  <w:allowPNG/>
</w:webSettings>
</file>

<file path=word/_rels/document.xml.rels><?xml version="1.0" encoding="UTF-8" standalone="yes"?>
<Relationships xmlns="http://schemas.openxmlformats.org/package/2006/relationships"><Relationship Id="rId3" Type="http://schemas.openxmlformats.org/officeDocument/2006/relationships/settings" Target="settings.xml"/><Relationship Id="rId2" Type="http://schemas.openxmlformats.org/officeDocument/2006/relationships/styles" Target="styles.xml"/><Relationship Id="rId1" Type="http://schemas.openxmlformats.org/officeDocument/2006/relationships/numbering" Target="numbering.xml"/><Relationship Id="rId6" Type="http://schemas.openxmlformats.org/officeDocument/2006/relationships/theme" Target="theme/theme1.xml"/><Relationship Id="rId5" Type="http://schemas.openxmlformats.org/officeDocument/2006/relationships/fontTable" Target="fontTable.xml"/><Relationship Id="rId4" Type="http://schemas.openxmlformats.org/officeDocument/2006/relationships/webSettings" Target="webSettings.xml"/></Relationships>
</file>

<file path=word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Normal</Template>
  <TotalTime>0</TotalTime>
  <Pages>8</Pages>
  <Words>1069</Words>
  <Characters>6418</Characters>
  <Application>Microsoft Office Word</Application>
  <DocSecurity>0</DocSecurity>
  <Lines>53</Lines>
  <Paragraphs>14</Paragraphs>
  <ScaleCrop>false</ScaleCrop>
  <HeadingPairs>
    <vt:vector size="2" baseType="variant">
      <vt:variant>
        <vt:lpstr>Tytuł</vt:lpstr>
      </vt:variant>
      <vt:variant>
        <vt:i4>1</vt:i4>
      </vt:variant>
    </vt:vector>
  </HeadingPairs>
  <TitlesOfParts>
    <vt:vector size="1" baseType="lpstr">
      <vt:lpstr/>
    </vt:vector>
  </TitlesOfParts>
  <Company/>
  <LinksUpToDate>false</LinksUpToDate>
  <CharactersWithSpaces>7473</CharactersWithSpaces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Sycowska Gospodarka Komunalna Sp. z o.o.</dc:creator>
  <cp:keywords/>
  <dc:description/>
  <cp:lastModifiedBy>Sycowska Gospodarka Komunalna Sp. z o.o.</cp:lastModifiedBy>
  <cp:revision>1</cp:revision>
  <dcterms:created xsi:type="dcterms:W3CDTF">2017-02-03T13:21:00Z</dcterms:created>
  <dcterms:modified xsi:type="dcterms:W3CDTF">2017-02-03T13:21:00Z</dcterms:modified>
</cp:coreProperties>
</file>